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2"/>
  </p:notesMasterIdLst>
  <p:sldIdLst>
    <p:sldId id="266" r:id="rId2"/>
    <p:sldId id="277" r:id="rId3"/>
    <p:sldId id="278" r:id="rId4"/>
    <p:sldId id="283" r:id="rId5"/>
    <p:sldId id="284" r:id="rId6"/>
    <p:sldId id="280" r:id="rId7"/>
    <p:sldId id="281" r:id="rId8"/>
    <p:sldId id="285" r:id="rId9"/>
    <p:sldId id="286" r:id="rId10"/>
    <p:sldId id="287" r:id="rId11"/>
    <p:sldId id="288" r:id="rId12"/>
    <p:sldId id="258" r:id="rId13"/>
    <p:sldId id="275" r:id="rId14"/>
    <p:sldId id="276" r:id="rId15"/>
    <p:sldId id="270" r:id="rId16"/>
    <p:sldId id="274" r:id="rId17"/>
    <p:sldId id="271" r:id="rId18"/>
    <p:sldId id="289" r:id="rId19"/>
    <p:sldId id="290" r:id="rId20"/>
    <p:sldId id="260"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80" d="100"/>
          <a:sy n="80" d="100"/>
        </p:scale>
        <p:origin x="-2514" y="-7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ea typeface="+mn-ea"/>
              </a:defRPr>
            </a:lvl1pPr>
          </a:lstStyle>
          <a:p>
            <a:pPr>
              <a:defRPr/>
            </a:pPr>
            <a:endParaRPr lang="en-US" altLang="ja-JP"/>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a typeface="+mn-ea"/>
              </a:defRPr>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a typeface="+mn-ea"/>
              </a:defRPr>
            </a:lvl1pPr>
          </a:lstStyle>
          <a:p>
            <a:pPr>
              <a:defRPr/>
            </a:pPr>
            <a:endParaRPr lang="en-US" altLang="ja-JP"/>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a typeface="+mn-ea"/>
              </a:defRPr>
            </a:lvl1pPr>
          </a:lstStyle>
          <a:p>
            <a:pPr>
              <a:defRPr/>
            </a:pPr>
            <a:fld id="{EE87B70C-9378-488E-A965-D909CF5C4CDC}" type="slidenum">
              <a:rPr lang="en-US" altLang="ja-JP"/>
              <a:pPr>
                <a:defRPr/>
              </a:pPr>
              <a:t>‹#›</a:t>
            </a:fld>
            <a:endParaRPr lang="en-US" altLang="ja-JP"/>
          </a:p>
        </p:txBody>
      </p:sp>
    </p:spTree>
    <p:extLst>
      <p:ext uri="{BB962C8B-B14F-4D97-AF65-F5344CB8AC3E}">
        <p14:creationId xmlns:p14="http://schemas.microsoft.com/office/powerpoint/2010/main" val="13311647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ea typeface="ＭＳ Ｐゴシック" charset="-128"/>
              </a:defRPr>
            </a:lvl1pPr>
            <a:lvl2pPr marL="742950" indent="-285750" eaLnBrk="0" hangingPunct="0">
              <a:defRPr sz="2400">
                <a:solidFill>
                  <a:schemeClr val="tx1"/>
                </a:solidFill>
                <a:latin typeface="Times New Roman" pitchFamily="18" charset="0"/>
                <a:ea typeface="ＭＳ Ｐゴシック" charset="-128"/>
              </a:defRPr>
            </a:lvl2pPr>
            <a:lvl3pPr marL="1143000" indent="-228600" eaLnBrk="0" hangingPunct="0">
              <a:defRPr sz="2400">
                <a:solidFill>
                  <a:schemeClr val="tx1"/>
                </a:solidFill>
                <a:latin typeface="Times New Roman" pitchFamily="18" charset="0"/>
                <a:ea typeface="ＭＳ Ｐゴシック" charset="-128"/>
              </a:defRPr>
            </a:lvl3pPr>
            <a:lvl4pPr marL="1600200" indent="-228600" eaLnBrk="0" hangingPunct="0">
              <a:defRPr sz="2400">
                <a:solidFill>
                  <a:schemeClr val="tx1"/>
                </a:solidFill>
                <a:latin typeface="Times New Roman" pitchFamily="18" charset="0"/>
                <a:ea typeface="ＭＳ Ｐゴシック" charset="-128"/>
              </a:defRPr>
            </a:lvl4pPr>
            <a:lvl5pPr marL="2057400" indent="-228600" eaLnBrk="0" hangingPunct="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fld id="{F8E7D1C5-34AF-42EA-8F0E-6DCEFDB94206}" type="slidenum">
              <a:rPr lang="en-US" altLang="ja-JP" sz="1200"/>
              <a:pPr eaLnBrk="1" hangingPunct="1"/>
              <a:t>1</a:t>
            </a:fld>
            <a:endParaRPr lang="en-US" altLang="ja-JP" sz="1200"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ea typeface="ＭＳ Ｐゴシック" charset="-128"/>
              </a:defRPr>
            </a:lvl1pPr>
            <a:lvl2pPr marL="742950" indent="-285750" eaLnBrk="0" hangingPunct="0">
              <a:defRPr sz="2400">
                <a:solidFill>
                  <a:schemeClr val="tx1"/>
                </a:solidFill>
                <a:latin typeface="Times New Roman" pitchFamily="18" charset="0"/>
                <a:ea typeface="ＭＳ Ｐゴシック" charset="-128"/>
              </a:defRPr>
            </a:lvl2pPr>
            <a:lvl3pPr marL="1143000" indent="-228600" eaLnBrk="0" hangingPunct="0">
              <a:defRPr sz="2400">
                <a:solidFill>
                  <a:schemeClr val="tx1"/>
                </a:solidFill>
                <a:latin typeface="Times New Roman" pitchFamily="18" charset="0"/>
                <a:ea typeface="ＭＳ Ｐゴシック" charset="-128"/>
              </a:defRPr>
            </a:lvl3pPr>
            <a:lvl4pPr marL="1600200" indent="-228600" eaLnBrk="0" hangingPunct="0">
              <a:defRPr sz="2400">
                <a:solidFill>
                  <a:schemeClr val="tx1"/>
                </a:solidFill>
                <a:latin typeface="Times New Roman" pitchFamily="18" charset="0"/>
                <a:ea typeface="ＭＳ Ｐゴシック" charset="-128"/>
              </a:defRPr>
            </a:lvl4pPr>
            <a:lvl5pPr marL="2057400" indent="-228600" eaLnBrk="0" hangingPunct="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fld id="{3BFD2A7B-2FBD-4E9E-959A-65E2C13224D5}" type="slidenum">
              <a:rPr lang="en-US" altLang="ja-JP" sz="1200"/>
              <a:pPr eaLnBrk="1" hangingPunct="1"/>
              <a:t>12</a:t>
            </a:fld>
            <a:endParaRPr lang="en-US" altLang="ja-JP"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ea typeface="ＭＳ Ｐゴシック" charset="-128"/>
              </a:defRPr>
            </a:lvl1pPr>
            <a:lvl2pPr marL="742950" indent="-285750" eaLnBrk="0" hangingPunct="0">
              <a:defRPr sz="2400">
                <a:solidFill>
                  <a:schemeClr val="tx1"/>
                </a:solidFill>
                <a:latin typeface="Times New Roman" pitchFamily="18" charset="0"/>
                <a:ea typeface="ＭＳ Ｐゴシック" charset="-128"/>
              </a:defRPr>
            </a:lvl2pPr>
            <a:lvl3pPr marL="1143000" indent="-228600" eaLnBrk="0" hangingPunct="0">
              <a:defRPr sz="2400">
                <a:solidFill>
                  <a:schemeClr val="tx1"/>
                </a:solidFill>
                <a:latin typeface="Times New Roman" pitchFamily="18" charset="0"/>
                <a:ea typeface="ＭＳ Ｐゴシック" charset="-128"/>
              </a:defRPr>
            </a:lvl3pPr>
            <a:lvl4pPr marL="1600200" indent="-228600" eaLnBrk="0" hangingPunct="0">
              <a:defRPr sz="2400">
                <a:solidFill>
                  <a:schemeClr val="tx1"/>
                </a:solidFill>
                <a:latin typeface="Times New Roman" pitchFamily="18" charset="0"/>
                <a:ea typeface="ＭＳ Ｐゴシック" charset="-128"/>
              </a:defRPr>
            </a:lvl4pPr>
            <a:lvl5pPr marL="2057400" indent="-228600" eaLnBrk="0" hangingPunct="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fld id="{12CFCB7C-B716-43B3-83E8-0850E5CC6275}" type="slidenum">
              <a:rPr lang="en-US" altLang="ja-JP" sz="1200"/>
              <a:pPr eaLnBrk="1" hangingPunct="1"/>
              <a:t>20</a:t>
            </a:fld>
            <a:endParaRPr lang="en-US" altLang="ja-JP"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GB"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1331913" y="4652963"/>
            <a:ext cx="7578725" cy="1009650"/>
          </a:xfrm>
        </p:spPr>
        <p:txBody>
          <a:bodyPr/>
          <a:lstStyle>
            <a:lvl1pPr algn="r">
              <a:defRPr sz="4400">
                <a:solidFill>
                  <a:schemeClr val="tx1"/>
                </a:solidFill>
              </a:defRPr>
            </a:lvl1pPr>
          </a:lstStyle>
          <a:p>
            <a:pPr lvl="0"/>
            <a:r>
              <a:rPr lang="ja-JP" altLang="en-US" noProof="0" smtClean="0"/>
              <a:t>マスター タイトルの書式設定</a:t>
            </a:r>
          </a:p>
        </p:txBody>
      </p:sp>
      <p:sp>
        <p:nvSpPr>
          <p:cNvPr id="289834" name="Rectangle 42"/>
          <p:cNvSpPr>
            <a:spLocks noGrp="1" noChangeArrowheads="1"/>
          </p:cNvSpPr>
          <p:nvPr>
            <p:ph type="subTitle" idx="1"/>
          </p:nvPr>
        </p:nvSpPr>
        <p:spPr>
          <a:xfrm>
            <a:off x="1331913" y="5662613"/>
            <a:ext cx="7553325" cy="936625"/>
          </a:xfrm>
        </p:spPr>
        <p:txBody>
          <a:bodyPr/>
          <a:lstStyle>
            <a:lvl1pPr marL="0" indent="0" algn="r">
              <a:buFontTx/>
              <a:buNone/>
              <a:defRPr sz="2800"/>
            </a:lvl1pPr>
          </a:lstStyle>
          <a:p>
            <a:pPr lvl="0"/>
            <a:r>
              <a:rPr lang="ja-JP" altLang="en-US" noProof="0" smtClean="0"/>
              <a:t>マスター サブタイトルの書式設定</a:t>
            </a:r>
          </a:p>
        </p:txBody>
      </p:sp>
      <p:sp>
        <p:nvSpPr>
          <p:cNvPr id="4" name="Rectangle 50"/>
          <p:cNvSpPr>
            <a:spLocks noGrp="1" noChangeArrowheads="1"/>
          </p:cNvSpPr>
          <p:nvPr>
            <p:ph type="dt" sz="quarter" idx="10"/>
          </p:nvPr>
        </p:nvSpPr>
        <p:spPr/>
        <p:txBody>
          <a:bodyPr/>
          <a:lstStyle>
            <a:lvl1pPr>
              <a:defRPr smtClean="0"/>
            </a:lvl1pPr>
          </a:lstStyle>
          <a:p>
            <a:pPr>
              <a:defRPr/>
            </a:pPr>
            <a:endParaRPr lang="en-US" altLang="ja-JP"/>
          </a:p>
        </p:txBody>
      </p:sp>
      <p:sp>
        <p:nvSpPr>
          <p:cNvPr id="5" name="Rectangle 51"/>
          <p:cNvSpPr>
            <a:spLocks noGrp="1" noChangeArrowheads="1"/>
          </p:cNvSpPr>
          <p:nvPr>
            <p:ph type="ftr" sz="quarter" idx="11"/>
          </p:nvPr>
        </p:nvSpPr>
        <p:spPr/>
        <p:txBody>
          <a:bodyPr/>
          <a:lstStyle>
            <a:lvl1pPr>
              <a:defRPr smtClean="0"/>
            </a:lvl1pPr>
          </a:lstStyle>
          <a:p>
            <a:pPr>
              <a:defRPr/>
            </a:pPr>
            <a:endParaRPr lang="en-US" altLang="ja-JP"/>
          </a:p>
        </p:txBody>
      </p:sp>
      <p:sp>
        <p:nvSpPr>
          <p:cNvPr id="6" name="Rectangle 52"/>
          <p:cNvSpPr>
            <a:spLocks noGrp="1" noChangeArrowheads="1"/>
          </p:cNvSpPr>
          <p:nvPr>
            <p:ph type="sldNum" sz="quarter" idx="12"/>
          </p:nvPr>
        </p:nvSpPr>
        <p:spPr/>
        <p:txBody>
          <a:bodyPr/>
          <a:lstStyle>
            <a:lvl1pPr>
              <a:defRPr smtClean="0"/>
            </a:lvl1pPr>
          </a:lstStyle>
          <a:p>
            <a:pPr>
              <a:defRPr/>
            </a:pPr>
            <a:fld id="{7409C2A8-F269-45A7-A8B5-86094AD9CA5F}" type="slidenum">
              <a:rPr lang="ja-JP" altLang="en-US"/>
              <a:pPr>
                <a:defRPr/>
              </a:pPr>
              <a:t>‹#›</a:t>
            </a:fld>
            <a:endParaRPr lang="en-US" altLang="ja-JP"/>
          </a:p>
        </p:txBody>
      </p:sp>
    </p:spTree>
    <p:extLst>
      <p:ext uri="{BB962C8B-B14F-4D97-AF65-F5344CB8AC3E}">
        <p14:creationId xmlns:p14="http://schemas.microsoft.com/office/powerpoint/2010/main" val="984410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4"/>
          <p:cNvSpPr>
            <a:spLocks noGrp="1" noChangeArrowheads="1"/>
          </p:cNvSpPr>
          <p:nvPr>
            <p:ph type="sldNum" sz="quarter" idx="12"/>
          </p:nvPr>
        </p:nvSpPr>
        <p:spPr>
          <a:ln/>
        </p:spPr>
        <p:txBody>
          <a:bodyPr/>
          <a:lstStyle>
            <a:lvl1pPr>
              <a:defRPr/>
            </a:lvl1pPr>
          </a:lstStyle>
          <a:p>
            <a:pPr>
              <a:defRPr/>
            </a:pPr>
            <a:fld id="{7D22A028-332D-459D-8734-3E31A9254669}" type="slidenum">
              <a:rPr lang="en-US" altLang="ja-JP"/>
              <a:pPr>
                <a:defRPr/>
              </a:pPr>
              <a:t>‹#›</a:t>
            </a:fld>
            <a:endParaRPr lang="en-US" altLang="ja-JP"/>
          </a:p>
        </p:txBody>
      </p:sp>
    </p:spTree>
    <p:extLst>
      <p:ext uri="{BB962C8B-B14F-4D97-AF65-F5344CB8AC3E}">
        <p14:creationId xmlns:p14="http://schemas.microsoft.com/office/powerpoint/2010/main" val="596006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2588" y="260350"/>
            <a:ext cx="2160587" cy="640873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250825" y="260350"/>
            <a:ext cx="6329363" cy="64087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4"/>
          <p:cNvSpPr>
            <a:spLocks noGrp="1" noChangeArrowheads="1"/>
          </p:cNvSpPr>
          <p:nvPr>
            <p:ph type="sldNum" sz="quarter" idx="12"/>
          </p:nvPr>
        </p:nvSpPr>
        <p:spPr>
          <a:ln/>
        </p:spPr>
        <p:txBody>
          <a:bodyPr/>
          <a:lstStyle>
            <a:lvl1pPr>
              <a:defRPr/>
            </a:lvl1pPr>
          </a:lstStyle>
          <a:p>
            <a:pPr>
              <a:defRPr/>
            </a:pPr>
            <a:fld id="{8638CDC1-F522-4DD8-A4E9-8C40FB4BB66C}" type="slidenum">
              <a:rPr lang="en-US" altLang="ja-JP"/>
              <a:pPr>
                <a:defRPr/>
              </a:pPr>
              <a:t>‹#›</a:t>
            </a:fld>
            <a:endParaRPr lang="en-US" altLang="ja-JP"/>
          </a:p>
        </p:txBody>
      </p:sp>
    </p:spTree>
    <p:extLst>
      <p:ext uri="{BB962C8B-B14F-4D97-AF65-F5344CB8AC3E}">
        <p14:creationId xmlns:p14="http://schemas.microsoft.com/office/powerpoint/2010/main" val="10774494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4"/>
          <p:cNvSpPr>
            <a:spLocks noGrp="1" noChangeArrowheads="1"/>
          </p:cNvSpPr>
          <p:nvPr>
            <p:ph type="sldNum" sz="quarter" idx="12"/>
          </p:nvPr>
        </p:nvSpPr>
        <p:spPr>
          <a:ln/>
        </p:spPr>
        <p:txBody>
          <a:bodyPr/>
          <a:lstStyle>
            <a:lvl1pPr>
              <a:defRPr/>
            </a:lvl1pPr>
          </a:lstStyle>
          <a:p>
            <a:pPr>
              <a:defRPr/>
            </a:pPr>
            <a:fld id="{3BDD03EA-6BE6-4525-B4FA-ABB44C487268}" type="slidenum">
              <a:rPr lang="en-US" altLang="ja-JP"/>
              <a:pPr>
                <a:defRPr/>
              </a:pPr>
              <a:t>‹#›</a:t>
            </a:fld>
            <a:endParaRPr lang="en-US" altLang="ja-JP"/>
          </a:p>
        </p:txBody>
      </p:sp>
    </p:spTree>
    <p:extLst>
      <p:ext uri="{BB962C8B-B14F-4D97-AF65-F5344CB8AC3E}">
        <p14:creationId xmlns:p14="http://schemas.microsoft.com/office/powerpoint/2010/main" val="3518863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4"/>
          <p:cNvSpPr>
            <a:spLocks noGrp="1" noChangeArrowheads="1"/>
          </p:cNvSpPr>
          <p:nvPr>
            <p:ph type="sldNum" sz="quarter" idx="12"/>
          </p:nvPr>
        </p:nvSpPr>
        <p:spPr>
          <a:ln/>
        </p:spPr>
        <p:txBody>
          <a:bodyPr/>
          <a:lstStyle>
            <a:lvl1pPr>
              <a:defRPr/>
            </a:lvl1pPr>
          </a:lstStyle>
          <a:p>
            <a:pPr>
              <a:defRPr/>
            </a:pPr>
            <a:fld id="{66129E23-2DB3-4B54-B779-D97B7130060B}" type="slidenum">
              <a:rPr lang="en-US" altLang="ja-JP"/>
              <a:pPr>
                <a:defRPr/>
              </a:pPr>
              <a:t>‹#›</a:t>
            </a:fld>
            <a:endParaRPr lang="en-US" altLang="ja-JP"/>
          </a:p>
        </p:txBody>
      </p:sp>
    </p:spTree>
    <p:extLst>
      <p:ext uri="{BB962C8B-B14F-4D97-AF65-F5344CB8AC3E}">
        <p14:creationId xmlns:p14="http://schemas.microsoft.com/office/powerpoint/2010/main" val="2536763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250825"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706563"/>
            <a:ext cx="4244975"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54"/>
          <p:cNvSpPr>
            <a:spLocks noGrp="1" noChangeArrowheads="1"/>
          </p:cNvSpPr>
          <p:nvPr>
            <p:ph type="sldNum" sz="quarter" idx="12"/>
          </p:nvPr>
        </p:nvSpPr>
        <p:spPr>
          <a:ln/>
        </p:spPr>
        <p:txBody>
          <a:bodyPr/>
          <a:lstStyle>
            <a:lvl1pPr>
              <a:defRPr/>
            </a:lvl1pPr>
          </a:lstStyle>
          <a:p>
            <a:pPr>
              <a:defRPr/>
            </a:pPr>
            <a:fld id="{9EB9345D-4ABC-401F-977E-A8FEB740AC92}" type="slidenum">
              <a:rPr lang="en-US" altLang="ja-JP"/>
              <a:pPr>
                <a:defRPr/>
              </a:pPr>
              <a:t>‹#›</a:t>
            </a:fld>
            <a:endParaRPr lang="en-US" altLang="ja-JP"/>
          </a:p>
        </p:txBody>
      </p:sp>
    </p:spTree>
    <p:extLst>
      <p:ext uri="{BB962C8B-B14F-4D97-AF65-F5344CB8AC3E}">
        <p14:creationId xmlns:p14="http://schemas.microsoft.com/office/powerpoint/2010/main" val="4140716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54"/>
          <p:cNvSpPr>
            <a:spLocks noGrp="1" noChangeArrowheads="1"/>
          </p:cNvSpPr>
          <p:nvPr>
            <p:ph type="sldNum" sz="quarter" idx="12"/>
          </p:nvPr>
        </p:nvSpPr>
        <p:spPr>
          <a:ln/>
        </p:spPr>
        <p:txBody>
          <a:bodyPr/>
          <a:lstStyle>
            <a:lvl1pPr>
              <a:defRPr/>
            </a:lvl1pPr>
          </a:lstStyle>
          <a:p>
            <a:pPr>
              <a:defRPr/>
            </a:pPr>
            <a:fld id="{F9FA86D9-7F6D-4DD2-8DB9-B87E9468FB72}" type="slidenum">
              <a:rPr lang="en-US" altLang="ja-JP"/>
              <a:pPr>
                <a:defRPr/>
              </a:pPr>
              <a:t>‹#›</a:t>
            </a:fld>
            <a:endParaRPr lang="en-US" altLang="ja-JP"/>
          </a:p>
        </p:txBody>
      </p:sp>
    </p:spTree>
    <p:extLst>
      <p:ext uri="{BB962C8B-B14F-4D97-AF65-F5344CB8AC3E}">
        <p14:creationId xmlns:p14="http://schemas.microsoft.com/office/powerpoint/2010/main" val="31878717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54"/>
          <p:cNvSpPr>
            <a:spLocks noGrp="1" noChangeArrowheads="1"/>
          </p:cNvSpPr>
          <p:nvPr>
            <p:ph type="sldNum" sz="quarter" idx="12"/>
          </p:nvPr>
        </p:nvSpPr>
        <p:spPr>
          <a:ln/>
        </p:spPr>
        <p:txBody>
          <a:bodyPr/>
          <a:lstStyle>
            <a:lvl1pPr>
              <a:defRPr/>
            </a:lvl1pPr>
          </a:lstStyle>
          <a:p>
            <a:pPr>
              <a:defRPr/>
            </a:pPr>
            <a:fld id="{D5219BAF-B5E2-40EA-8F58-30C1E9880ACF}" type="slidenum">
              <a:rPr lang="en-US" altLang="ja-JP"/>
              <a:pPr>
                <a:defRPr/>
              </a:pPr>
              <a:t>‹#›</a:t>
            </a:fld>
            <a:endParaRPr lang="en-US" altLang="ja-JP"/>
          </a:p>
        </p:txBody>
      </p:sp>
    </p:spTree>
    <p:extLst>
      <p:ext uri="{BB962C8B-B14F-4D97-AF65-F5344CB8AC3E}">
        <p14:creationId xmlns:p14="http://schemas.microsoft.com/office/powerpoint/2010/main" val="732847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54"/>
          <p:cNvSpPr>
            <a:spLocks noGrp="1" noChangeArrowheads="1"/>
          </p:cNvSpPr>
          <p:nvPr>
            <p:ph type="sldNum" sz="quarter" idx="12"/>
          </p:nvPr>
        </p:nvSpPr>
        <p:spPr>
          <a:ln/>
        </p:spPr>
        <p:txBody>
          <a:bodyPr/>
          <a:lstStyle>
            <a:lvl1pPr>
              <a:defRPr/>
            </a:lvl1pPr>
          </a:lstStyle>
          <a:p>
            <a:pPr>
              <a:defRPr/>
            </a:pPr>
            <a:fld id="{F32C4867-ED19-4BEA-A075-967BD6EA107A}" type="slidenum">
              <a:rPr lang="en-US" altLang="ja-JP"/>
              <a:pPr>
                <a:defRPr/>
              </a:pPr>
              <a:t>‹#›</a:t>
            </a:fld>
            <a:endParaRPr lang="en-US" altLang="ja-JP"/>
          </a:p>
        </p:txBody>
      </p:sp>
    </p:spTree>
    <p:extLst>
      <p:ext uri="{BB962C8B-B14F-4D97-AF65-F5344CB8AC3E}">
        <p14:creationId xmlns:p14="http://schemas.microsoft.com/office/powerpoint/2010/main" val="2299788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54"/>
          <p:cNvSpPr>
            <a:spLocks noGrp="1" noChangeArrowheads="1"/>
          </p:cNvSpPr>
          <p:nvPr>
            <p:ph type="sldNum" sz="quarter" idx="12"/>
          </p:nvPr>
        </p:nvSpPr>
        <p:spPr>
          <a:ln/>
        </p:spPr>
        <p:txBody>
          <a:bodyPr/>
          <a:lstStyle>
            <a:lvl1pPr>
              <a:defRPr/>
            </a:lvl1pPr>
          </a:lstStyle>
          <a:p>
            <a:pPr>
              <a:defRPr/>
            </a:pPr>
            <a:fld id="{3C516895-FB1B-4836-A95E-08F8E57A9B62}" type="slidenum">
              <a:rPr lang="en-US" altLang="ja-JP"/>
              <a:pPr>
                <a:defRPr/>
              </a:pPr>
              <a:t>‹#›</a:t>
            </a:fld>
            <a:endParaRPr lang="en-US" altLang="ja-JP"/>
          </a:p>
        </p:txBody>
      </p:sp>
    </p:spTree>
    <p:extLst>
      <p:ext uri="{BB962C8B-B14F-4D97-AF65-F5344CB8AC3E}">
        <p14:creationId xmlns:p14="http://schemas.microsoft.com/office/powerpoint/2010/main" val="2742842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3"/>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54"/>
          <p:cNvSpPr>
            <a:spLocks noGrp="1" noChangeArrowheads="1"/>
          </p:cNvSpPr>
          <p:nvPr>
            <p:ph type="sldNum" sz="quarter" idx="12"/>
          </p:nvPr>
        </p:nvSpPr>
        <p:spPr>
          <a:ln/>
        </p:spPr>
        <p:txBody>
          <a:bodyPr/>
          <a:lstStyle>
            <a:lvl1pPr>
              <a:defRPr/>
            </a:lvl1pPr>
          </a:lstStyle>
          <a:p>
            <a:pPr>
              <a:defRPr/>
            </a:pPr>
            <a:fld id="{5515B32B-3A6E-4886-9B3A-CC323D10A3DB}" type="slidenum">
              <a:rPr lang="en-US" altLang="ja-JP"/>
              <a:pPr>
                <a:defRPr/>
              </a:pPr>
              <a:t>‹#›</a:t>
            </a:fld>
            <a:endParaRPr lang="en-US" altLang="ja-JP"/>
          </a:p>
        </p:txBody>
      </p:sp>
    </p:spTree>
    <p:extLst>
      <p:ext uri="{BB962C8B-B14F-4D97-AF65-F5344CB8AC3E}">
        <p14:creationId xmlns:p14="http://schemas.microsoft.com/office/powerpoint/2010/main" val="1469958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title"/>
          </p:nvPr>
        </p:nvSpPr>
        <p:spPr bwMode="auto">
          <a:xfrm>
            <a:off x="250825" y="260350"/>
            <a:ext cx="864235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42"/>
          <p:cNvSpPr>
            <a:spLocks noGrp="1" noChangeArrowheads="1"/>
          </p:cNvSpPr>
          <p:nvPr>
            <p:ph type="body" idx="1"/>
          </p:nvPr>
        </p:nvSpPr>
        <p:spPr bwMode="auto">
          <a:xfrm>
            <a:off x="250825" y="1706563"/>
            <a:ext cx="864235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88820" name="Rectangle 5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ＭＳ Ｐ明朝" pitchFamily="18" charset="-128"/>
                <a:ea typeface="ＭＳ Ｐ明朝" pitchFamily="18" charset="-128"/>
              </a:defRPr>
            </a:lvl1pPr>
          </a:lstStyle>
          <a:p>
            <a:pPr>
              <a:defRPr/>
            </a:pPr>
            <a:endParaRPr lang="en-US" altLang="ja-JP"/>
          </a:p>
        </p:txBody>
      </p:sp>
      <p:sp>
        <p:nvSpPr>
          <p:cNvPr id="288821" name="Rectangle 5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ＭＳ Ｐ明朝" pitchFamily="18" charset="-128"/>
                <a:ea typeface="ＭＳ Ｐ明朝" pitchFamily="18" charset="-128"/>
              </a:defRPr>
            </a:lvl1pPr>
          </a:lstStyle>
          <a:p>
            <a:pPr>
              <a:defRPr/>
            </a:pPr>
            <a:endParaRPr lang="en-US" altLang="ja-JP"/>
          </a:p>
        </p:txBody>
      </p:sp>
      <p:sp>
        <p:nvSpPr>
          <p:cNvPr id="288822" name="Rectangle 5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ＭＳ Ｐ明朝" pitchFamily="18" charset="-128"/>
                <a:ea typeface="ＭＳ Ｐ明朝" pitchFamily="18" charset="-128"/>
              </a:defRPr>
            </a:lvl1pPr>
          </a:lstStyle>
          <a:p>
            <a:pPr>
              <a:defRPr/>
            </a:pPr>
            <a:fld id="{BAB60CFA-C1A6-4954-9722-13262FD08E49}"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689"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rtl="0" fontAlgn="base">
        <a:spcBef>
          <a:spcPct val="0"/>
        </a:spcBef>
        <a:spcAft>
          <a:spcPct val="0"/>
        </a:spcAft>
        <a:defRPr kumimoji="1" sz="4000">
          <a:solidFill>
            <a:srgbClr val="003300"/>
          </a:solidFill>
          <a:latin typeface="+mj-lt"/>
          <a:ea typeface="+mj-ea"/>
          <a:cs typeface="+mj-cs"/>
        </a:defRPr>
      </a:lvl1pPr>
      <a:lvl2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2pPr>
      <a:lvl3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3pPr>
      <a:lvl4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4pPr>
      <a:lvl5pPr algn="l" rtl="0" fontAlgn="base">
        <a:spcBef>
          <a:spcPct val="0"/>
        </a:spcBef>
        <a:spcAft>
          <a:spcPct val="0"/>
        </a:spcAft>
        <a:defRPr kumimoji="1" sz="4000">
          <a:solidFill>
            <a:srgbClr val="003300"/>
          </a:solidFill>
          <a:latin typeface="ＭＳ Ｐゴシック" pitchFamily="50" charset="-128"/>
          <a:ea typeface="ＭＳ Ｐゴシック" pitchFamily="50" charset="-128"/>
        </a:defRPr>
      </a:lvl5pPr>
      <a:lvl6pPr marL="457200"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4000">
          <a:solidFill>
            <a:srgbClr val="003300"/>
          </a:solidFill>
          <a:latin typeface="ＭＳ Ｐゴシック" pitchFamily="50" charset="-128"/>
          <a:ea typeface="ＭＳ Ｐゴシック" pitchFamily="50" charset="-128"/>
        </a:defRPr>
      </a:lvl9pPr>
    </p:titleStyle>
    <p:bodyStyle>
      <a:lvl1pPr marL="342900" indent="-342900" algn="l" rtl="0" fontAlgn="base">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kumimoji="1" sz="2800">
          <a:solidFill>
            <a:schemeClr val="tx1"/>
          </a:solidFill>
          <a:latin typeface="+mn-lt"/>
          <a:ea typeface="+mn-ea"/>
        </a:defRPr>
      </a:lvl2pPr>
      <a:lvl3pPr marL="1143000" indent="-228600" algn="l" rtl="0" fontAlgn="base">
        <a:spcBef>
          <a:spcPct val="20000"/>
        </a:spcBef>
        <a:spcAft>
          <a:spcPct val="0"/>
        </a:spcAft>
        <a:buClr>
          <a:schemeClr val="accent1"/>
        </a:buClr>
        <a:buChar char="•"/>
        <a:defRPr kumimoji="1" sz="2400">
          <a:solidFill>
            <a:schemeClr val="tx1"/>
          </a:solidFill>
          <a:latin typeface="+mn-lt"/>
          <a:ea typeface="+mn-ea"/>
        </a:defRPr>
      </a:lvl3pPr>
      <a:lvl4pPr marL="1600200" indent="-228600" algn="l" rtl="0" fontAlgn="base">
        <a:spcBef>
          <a:spcPct val="20000"/>
        </a:spcBef>
        <a:spcAft>
          <a:spcPct val="0"/>
        </a:spcAft>
        <a:buClr>
          <a:schemeClr val="accent1"/>
        </a:buClr>
        <a:buChar char="•"/>
        <a:defRPr kumimoji="1" sz="2000">
          <a:solidFill>
            <a:schemeClr val="tx1"/>
          </a:solidFill>
          <a:latin typeface="+mn-lt"/>
          <a:ea typeface="+mn-ea"/>
        </a:defRPr>
      </a:lvl4pPr>
      <a:lvl5pPr marL="2057400" indent="-228600" algn="l" rtl="0" fontAlgn="base">
        <a:spcBef>
          <a:spcPct val="20000"/>
        </a:spcBef>
        <a:spcAft>
          <a:spcPct val="0"/>
        </a:spcAft>
        <a:buClr>
          <a:schemeClr val="accent1"/>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 r="-61"/>
          <a:stretch/>
        </p:blipFill>
        <p:spPr bwMode="auto">
          <a:xfrm>
            <a:off x="627322" y="2440024"/>
            <a:ext cx="4284036" cy="3213027"/>
          </a:xfrm>
          <a:prstGeom prst="rect">
            <a:avLst/>
          </a:prstGeom>
          <a:ln>
            <a:noFill/>
          </a:ln>
          <a:effectLst>
            <a:outerShdw blurRad="50800" dist="38100" dir="5400000" algn="t" rotWithShape="0">
              <a:prstClr val="black">
                <a:alpha val="40000"/>
              </a:prstClr>
            </a:outerShdw>
            <a:reflection blurRad="6350" stA="52000" endA="300" endPos="35000" dir="5400000" sy="-100000" algn="bl" rotWithShape="0"/>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2" name="Rectangle 4"/>
          <p:cNvSpPr>
            <a:spLocks noGrp="1" noChangeArrowheads="1"/>
          </p:cNvSpPr>
          <p:nvPr>
            <p:ph type="ctrTitle"/>
          </p:nvPr>
        </p:nvSpPr>
        <p:spPr>
          <a:xfrm>
            <a:off x="5106471" y="4769922"/>
            <a:ext cx="3906899" cy="1345869"/>
          </a:xfrm>
        </p:spPr>
        <p:txBody>
          <a:bodyPr/>
          <a:lstStyle/>
          <a:p>
            <a:pPr algn="ctr">
              <a:defRPr/>
            </a:pPr>
            <a:r>
              <a:rPr lang="ja-JP" altLang="en-US" sz="3200" dirty="0" smtClean="0">
                <a:solidFill>
                  <a:schemeClr val="accent3"/>
                </a:solidFill>
              </a:rPr>
              <a:t>経済を計測</a:t>
            </a:r>
            <a:r>
              <a:rPr lang="ja-JP" altLang="en-US" sz="3200" dirty="0" smtClean="0">
                <a:solidFill>
                  <a:schemeClr val="accent3"/>
                </a:solidFill>
              </a:rPr>
              <a:t>せよ</a:t>
            </a:r>
            <a:r>
              <a:rPr lang="en-US" altLang="ja-JP" sz="2800" dirty="0" smtClean="0">
                <a:solidFill>
                  <a:schemeClr val="accent3"/>
                </a:solidFill>
              </a:rPr>
              <a:t/>
            </a:r>
            <a:br>
              <a:rPr lang="en-US" altLang="ja-JP" sz="2800" dirty="0" smtClean="0">
                <a:solidFill>
                  <a:schemeClr val="accent3"/>
                </a:solidFill>
              </a:rPr>
            </a:br>
            <a:r>
              <a:rPr lang="ja-JP" altLang="en-US" sz="2400" dirty="0" smtClean="0">
                <a:solidFill>
                  <a:schemeClr val="accent3"/>
                </a:solidFill>
              </a:rPr>
              <a:t>小樽</a:t>
            </a:r>
            <a:r>
              <a:rPr lang="ja-JP" altLang="en-US" sz="2400" dirty="0">
                <a:solidFill>
                  <a:schemeClr val="accent3"/>
                </a:solidFill>
              </a:rPr>
              <a:t>商科</a:t>
            </a:r>
            <a:r>
              <a:rPr lang="ja-JP" altLang="en-US" sz="2400" dirty="0" smtClean="0">
                <a:solidFill>
                  <a:schemeClr val="accent3"/>
                </a:solidFill>
              </a:rPr>
              <a:t>大学　劉慶豊</a:t>
            </a:r>
            <a:endParaRPr lang="en-US" altLang="ja-JP" sz="2400" dirty="0" smtClean="0">
              <a:solidFill>
                <a:schemeClr val="accent3"/>
              </a:solidFill>
            </a:endParaRPr>
          </a:p>
        </p:txBody>
      </p:sp>
      <p:pic>
        <p:nvPicPr>
          <p:cNvPr id="512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5783" y="3569145"/>
            <a:ext cx="950521" cy="95478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80" name="Picture 12" descr="C:\Users\liu\Pictures\450-20100324135708423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044" y="4420289"/>
            <a:ext cx="974244" cy="976881"/>
          </a:xfrm>
          <a:prstGeom prst="ellipse">
            <a:avLst/>
          </a:prstGeom>
          <a:ln w="63500" cap="rnd">
            <a:noFill/>
          </a:ln>
          <a:effectLst>
            <a:outerShdw blurRad="381000" dist="292100" dir="5400000" sx="-80000" sy="-18000" rotWithShape="0">
              <a:srgbClr val="000000">
                <a:alpha val="22000"/>
              </a:srgbClr>
            </a:outerShdw>
            <a:reflection blurRad="6350" stA="50000" endA="300" endPos="38500" dist="508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金融危機が実体経済への悪影響</a:t>
            </a:r>
            <a:endParaRPr kumimoji="1" lang="ja-JP" altLang="en-US" dirty="0"/>
          </a:p>
        </p:txBody>
      </p:sp>
      <p:sp>
        <p:nvSpPr>
          <p:cNvPr id="3" name="コンテンツ プレースホルダー 2"/>
          <p:cNvSpPr>
            <a:spLocks noGrp="1"/>
          </p:cNvSpPr>
          <p:nvPr>
            <p:ph idx="1"/>
          </p:nvPr>
        </p:nvSpPr>
        <p:spPr/>
        <p:txBody>
          <a:bodyPr/>
          <a:lstStyle/>
          <a:p>
            <a:r>
              <a:rPr lang="en-US" altLang="ja-JP" dirty="0">
                <a:latin typeface="Arial" charset="0"/>
                <a:ea typeface="ＭＳ Ｐゴシック" charset="-128"/>
              </a:rPr>
              <a:t>2007</a:t>
            </a:r>
            <a:r>
              <a:rPr lang="ja-JP" altLang="en-US" dirty="0">
                <a:latin typeface="Arial" charset="0"/>
                <a:ea typeface="ＭＳ Ｐゴシック" charset="-128"/>
              </a:rPr>
              <a:t>年第</a:t>
            </a:r>
            <a:r>
              <a:rPr lang="en-US" altLang="ja-JP" dirty="0">
                <a:latin typeface="Arial" charset="0"/>
                <a:ea typeface="ＭＳ Ｐゴシック" charset="-128"/>
              </a:rPr>
              <a:t>1</a:t>
            </a:r>
            <a:r>
              <a:rPr lang="ja-JP" altLang="en-US" dirty="0">
                <a:latin typeface="Arial" charset="0"/>
                <a:ea typeface="ＭＳ Ｐゴシック" charset="-128"/>
              </a:rPr>
              <a:t>四半期から</a:t>
            </a:r>
            <a:r>
              <a:rPr lang="en-US" altLang="ja-JP" dirty="0">
                <a:latin typeface="Arial" charset="0"/>
                <a:ea typeface="ＭＳ Ｐゴシック" charset="-128"/>
              </a:rPr>
              <a:t>2008</a:t>
            </a:r>
            <a:r>
              <a:rPr lang="ja-JP" altLang="en-US" dirty="0">
                <a:latin typeface="Arial" charset="0"/>
                <a:ea typeface="ＭＳ Ｐゴシック" charset="-128"/>
              </a:rPr>
              <a:t>年第</a:t>
            </a:r>
            <a:r>
              <a:rPr lang="en-US" altLang="ja-JP" dirty="0">
                <a:latin typeface="Arial" charset="0"/>
                <a:ea typeface="ＭＳ Ｐゴシック" charset="-128"/>
              </a:rPr>
              <a:t>4</a:t>
            </a:r>
            <a:r>
              <a:rPr lang="ja-JP" altLang="en-US" dirty="0">
                <a:latin typeface="Arial" charset="0"/>
                <a:ea typeface="ＭＳ Ｐゴシック" charset="-128"/>
              </a:rPr>
              <a:t>四半期までの実</a:t>
            </a:r>
            <a:r>
              <a:rPr lang="en-US" altLang="ja-JP" dirty="0">
                <a:latin typeface="Arial" charset="0"/>
                <a:ea typeface="ＭＳ Ｐゴシック" charset="-128"/>
              </a:rPr>
              <a:t>GDP</a:t>
            </a:r>
            <a:r>
              <a:rPr lang="ja-JP" altLang="en-US" dirty="0">
                <a:latin typeface="Arial" charset="0"/>
                <a:ea typeface="ＭＳ Ｐゴシック" charset="-128"/>
              </a:rPr>
              <a:t>成長率</a:t>
            </a:r>
            <a:endParaRPr lang="ja-JP" altLang="en-US" sz="2800" dirty="0">
              <a:latin typeface="Arial" charset="0"/>
              <a:ea typeface="ＭＳ Ｐゴシック" charset="-128"/>
            </a:endParaRPr>
          </a:p>
          <a:p>
            <a:endParaRPr kumimoji="1" lang="ja-JP" altLang="en-US" dirty="0"/>
          </a:p>
        </p:txBody>
      </p:sp>
      <p:pic>
        <p:nvPicPr>
          <p:cNvPr id="1536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1847222" y="2887927"/>
            <a:ext cx="5467977" cy="3243837"/>
          </a:xfrm>
          <a:prstGeom prst="rect">
            <a:avLst/>
          </a:prstGeom>
          <a:ln>
            <a:noFill/>
          </a:ln>
          <a:effectLst>
            <a:glow rad="228600">
              <a:schemeClr val="accent3">
                <a:satMod val="175000"/>
                <a:alpha val="40000"/>
              </a:schemeClr>
            </a:glow>
            <a:reflection blurRad="6350" stA="52000" endA="300" endPos="35000" dir="5400000" sy="-100000" algn="bl" rotWithShape="0"/>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857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金融</a:t>
            </a:r>
            <a:r>
              <a:rPr kumimoji="1" lang="ja-JP" altLang="en-US" dirty="0" smtClean="0"/>
              <a:t>危機の原因</a:t>
            </a:r>
            <a:endParaRPr kumimoji="1" lang="ja-JP" altLang="en-US" dirty="0"/>
          </a:p>
        </p:txBody>
      </p:sp>
      <p:sp>
        <p:nvSpPr>
          <p:cNvPr id="3" name="コンテンツ プレースホルダー 2"/>
          <p:cNvSpPr>
            <a:spLocks noGrp="1"/>
          </p:cNvSpPr>
          <p:nvPr>
            <p:ph idx="1"/>
          </p:nvPr>
        </p:nvSpPr>
        <p:spPr>
          <a:xfrm>
            <a:off x="250825" y="1706563"/>
            <a:ext cx="7308924" cy="4962525"/>
          </a:xfrm>
        </p:spPr>
        <p:txBody>
          <a:bodyPr/>
          <a:lstStyle/>
          <a:p>
            <a:r>
              <a:rPr lang="ja-JP" altLang="en-US" sz="2800" dirty="0">
                <a:ea typeface="ＭＳ Ｐゴシック" charset="-128"/>
              </a:rPr>
              <a:t>金融システムの</a:t>
            </a:r>
            <a:r>
              <a:rPr lang="ja-JP" altLang="en-US" sz="2800" dirty="0" smtClean="0">
                <a:ea typeface="ＭＳ Ｐゴシック" charset="-128"/>
              </a:rPr>
              <a:t>不透明性</a:t>
            </a:r>
            <a:endParaRPr lang="en-US" altLang="ja-JP" sz="2800" dirty="0">
              <a:solidFill>
                <a:srgbClr val="0066FF"/>
              </a:solidFill>
              <a:ea typeface="ＭＳ Ｐゴシック" charset="-128"/>
            </a:endParaRPr>
          </a:p>
          <a:p>
            <a:r>
              <a:rPr lang="ja-JP" altLang="en-US" sz="2800" dirty="0">
                <a:ea typeface="ＭＳ Ｐゴシック" charset="-128"/>
              </a:rPr>
              <a:t>規制当局の失敗による</a:t>
            </a:r>
            <a:r>
              <a:rPr lang="en-US" altLang="ja-JP" sz="2800" dirty="0">
                <a:ea typeface="ＭＳ Ｐゴシック" charset="-128"/>
              </a:rPr>
              <a:t>Off-Balance-Sheet finance</a:t>
            </a:r>
            <a:r>
              <a:rPr lang="ja-JP" altLang="en-US" sz="2800" dirty="0">
                <a:ea typeface="ＭＳ Ｐゴシック" charset="-128"/>
              </a:rPr>
              <a:t>の拡</a:t>
            </a:r>
            <a:r>
              <a:rPr lang="ja-JP" altLang="en-US" sz="2800" dirty="0" smtClean="0">
                <a:ea typeface="ＭＳ Ｐゴシック" charset="-128"/>
              </a:rPr>
              <a:t>大</a:t>
            </a:r>
            <a:endParaRPr lang="en-US" altLang="ja-JP" sz="2800" dirty="0">
              <a:ea typeface="ＭＳ Ｐゴシック" charset="-128"/>
            </a:endParaRPr>
          </a:p>
          <a:p>
            <a:r>
              <a:rPr lang="ja-JP" altLang="en-US" sz="2800" dirty="0">
                <a:ea typeface="ＭＳ Ｐゴシック" charset="-128"/>
              </a:rPr>
              <a:t>短期的なインセンティブシステムの</a:t>
            </a:r>
            <a:r>
              <a:rPr lang="ja-JP" altLang="en-US" sz="2800" dirty="0" smtClean="0">
                <a:ea typeface="ＭＳ Ｐゴシック" charset="-128"/>
              </a:rPr>
              <a:t>失敗</a:t>
            </a:r>
            <a:endParaRPr lang="en-US" altLang="ja-JP" sz="2800" dirty="0">
              <a:ea typeface="ＭＳ Ｐゴシック" charset="-128"/>
            </a:endParaRPr>
          </a:p>
          <a:p>
            <a:r>
              <a:rPr lang="ja-JP" altLang="en-US" sz="2800" dirty="0">
                <a:ea typeface="ＭＳ Ｐゴシック" charset="-128"/>
              </a:rPr>
              <a:t>金融派生</a:t>
            </a:r>
            <a:r>
              <a:rPr lang="ja-JP" altLang="en-US" sz="2800" dirty="0" smtClean="0">
                <a:ea typeface="ＭＳ Ｐゴシック" charset="-128"/>
              </a:rPr>
              <a:t>商品の危険性</a:t>
            </a:r>
            <a:endParaRPr lang="en-US" altLang="ja-JP" sz="2800" dirty="0" smtClean="0">
              <a:ea typeface="ＭＳ Ｐゴシック" charset="-128"/>
            </a:endParaRPr>
          </a:p>
          <a:p>
            <a:r>
              <a:rPr lang="ja-JP" altLang="en-US" sz="2800" dirty="0" smtClean="0">
                <a:ea typeface="ＭＳ Ｐゴシック" charset="-128"/>
              </a:rPr>
              <a:t>計量経済学の役割</a:t>
            </a:r>
            <a:r>
              <a:rPr lang="en-US" altLang="ja-JP" sz="2800" dirty="0" smtClean="0">
                <a:ea typeface="ＭＳ Ｐゴシック" charset="-128"/>
              </a:rPr>
              <a:t>?</a:t>
            </a:r>
            <a:endParaRPr lang="en-US" altLang="ja-JP" sz="2800" dirty="0">
              <a:ea typeface="ＭＳ Ｐゴシック" charset="-128"/>
            </a:endParaRPr>
          </a:p>
          <a:p>
            <a:endParaRPr kumimoji="1" lang="ja-JP"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73" y="3875070"/>
            <a:ext cx="4247041" cy="2739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072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ja-JP" altLang="en-US" dirty="0"/>
              <a:t>市場</a:t>
            </a:r>
            <a:r>
              <a:rPr lang="ja-JP" altLang="en-US" dirty="0" smtClean="0"/>
              <a:t>リスクとは何か</a:t>
            </a:r>
            <a:endParaRPr lang="en-US" altLang="ja-JP" dirty="0" smtClean="0"/>
          </a:p>
        </p:txBody>
      </p:sp>
      <p:sp>
        <p:nvSpPr>
          <p:cNvPr id="6147" name="Rectangle 3"/>
          <p:cNvSpPr>
            <a:spLocks noGrp="1" noChangeArrowheads="1"/>
          </p:cNvSpPr>
          <p:nvPr>
            <p:ph idx="1"/>
          </p:nvPr>
        </p:nvSpPr>
        <p:spPr/>
        <p:txBody>
          <a:bodyPr/>
          <a:lstStyle/>
          <a:p>
            <a:r>
              <a:rPr lang="ja-JP" altLang="en-US" dirty="0" smtClean="0"/>
              <a:t>株式市場における市場リスク</a:t>
            </a:r>
            <a:endParaRPr lang="en-US" altLang="ja-JP" dirty="0" smtClean="0"/>
          </a:p>
          <a:p>
            <a:r>
              <a:rPr lang="ja-JP" altLang="en-US" dirty="0"/>
              <a:t>金融危機</a:t>
            </a:r>
            <a:r>
              <a:rPr lang="ja-JP" altLang="en-US" dirty="0" smtClean="0"/>
              <a:t>とリスクの予測</a:t>
            </a:r>
            <a:endParaRPr lang="en-US" altLang="ja-JP" dirty="0" smtClean="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413" y="3583171"/>
            <a:ext cx="4580723" cy="30461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分散の意味合い</a:t>
            </a:r>
            <a:endParaRPr kumimoji="1" lang="ja-JP" altLang="en-US" dirty="0"/>
          </a:p>
        </p:txBody>
      </p:sp>
      <p:sp>
        <p:nvSpPr>
          <p:cNvPr id="3" name="コンテンツ プレースホルダー 2"/>
          <p:cNvSpPr>
            <a:spLocks noGrp="1"/>
          </p:cNvSpPr>
          <p:nvPr>
            <p:ph idx="1"/>
          </p:nvPr>
        </p:nvSpPr>
        <p:spPr>
          <a:xfrm>
            <a:off x="250824" y="1706563"/>
            <a:ext cx="4236116" cy="4962525"/>
          </a:xfrm>
        </p:spPr>
        <p:txBody>
          <a:bodyPr/>
          <a:lstStyle/>
          <a:p>
            <a:r>
              <a:rPr lang="ja-JP" altLang="en-US" dirty="0" smtClean="0"/>
              <a:t>分散はデータの大きさの散らばりの具合を表す。</a:t>
            </a:r>
            <a:endParaRPr kumimoji="1" lang="ja-JP" altLang="en-US" dirty="0"/>
          </a:p>
        </p:txBody>
      </p:sp>
      <p:pic>
        <p:nvPicPr>
          <p:cNvPr id="18436" name="Picture 4"/>
          <p:cNvPicPr>
            <a:picLocks noChangeAspect="1" noChangeArrowheads="1"/>
          </p:cNvPicPr>
          <p:nvPr/>
        </p:nvPicPr>
        <p:blipFill>
          <a:blip r:embed="rId2">
            <a:lum bright="-16000"/>
            <a:extLst>
              <a:ext uri="{28A0092B-C50C-407E-A947-70E740481C1C}">
                <a14:useLocalDpi xmlns:a14="http://schemas.microsoft.com/office/drawing/2010/main" val="0"/>
              </a:ext>
            </a:extLst>
          </a:blip>
          <a:srcRect/>
          <a:stretch>
            <a:fillRect/>
          </a:stretch>
        </p:blipFill>
        <p:spPr bwMode="auto">
          <a:xfrm>
            <a:off x="4720857" y="3266237"/>
            <a:ext cx="3794050" cy="3006605"/>
          </a:xfrm>
          <a:prstGeom prst="rect">
            <a:avLst/>
          </a:prstGeom>
          <a:noFill/>
          <a:ln>
            <a:noFill/>
          </a:ln>
          <a:effectLst>
            <a:glow rad="228600">
              <a:schemeClr val="accent3">
                <a:satMod val="175000"/>
                <a:alpha val="40000"/>
              </a:schemeClr>
            </a:glow>
            <a:outerShdw dist="35921" dir="2700000" algn="ctr" rotWithShape="0">
              <a:schemeClr val="bg2"/>
            </a:outerShdw>
            <a:reflection blurRad="6350" stA="52000" endA="300" endPos="35000" dir="5400000" sy="-100000" algn="bl" rotWithShape="0"/>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9207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分散とリスク</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dirty="0" smtClean="0"/>
              <a:t>分散が大きいほど大きな損失を出す可能性が大きくなり、倒産するリスクが大きい</a:t>
            </a:r>
            <a:endParaRPr kumimoji="1" lang="ja-JP" altLang="en-US" sz="28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907" y="2803585"/>
            <a:ext cx="5571630" cy="3646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190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bwMode="auto">
          <a:xfrm>
            <a:off x="250825" y="1706563"/>
            <a:ext cx="864235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kumimoji="1" sz="2800">
                <a:solidFill>
                  <a:schemeClr val="tx1"/>
                </a:solidFill>
                <a:latin typeface="+mn-lt"/>
                <a:ea typeface="+mn-ea"/>
              </a:defRPr>
            </a:lvl2pPr>
            <a:lvl3pPr marL="1143000" indent="-228600" algn="l" rtl="0" fontAlgn="base">
              <a:spcBef>
                <a:spcPct val="20000"/>
              </a:spcBef>
              <a:spcAft>
                <a:spcPct val="0"/>
              </a:spcAft>
              <a:buClr>
                <a:schemeClr val="accent1"/>
              </a:buClr>
              <a:buChar char="•"/>
              <a:defRPr kumimoji="1" sz="2400">
                <a:solidFill>
                  <a:schemeClr val="tx1"/>
                </a:solidFill>
                <a:latin typeface="+mn-lt"/>
                <a:ea typeface="+mn-ea"/>
              </a:defRPr>
            </a:lvl3pPr>
            <a:lvl4pPr marL="1600200" indent="-228600" algn="l" rtl="0" fontAlgn="base">
              <a:spcBef>
                <a:spcPct val="20000"/>
              </a:spcBef>
              <a:spcAft>
                <a:spcPct val="0"/>
              </a:spcAft>
              <a:buClr>
                <a:schemeClr val="accent1"/>
              </a:buClr>
              <a:buChar char="•"/>
              <a:defRPr kumimoji="1" sz="2000">
                <a:solidFill>
                  <a:schemeClr val="tx1"/>
                </a:solidFill>
                <a:latin typeface="+mn-lt"/>
                <a:ea typeface="+mn-ea"/>
              </a:defRPr>
            </a:lvl4pPr>
            <a:lvl5pPr marL="2057400" indent="-228600" algn="l" rtl="0" fontAlgn="base">
              <a:spcBef>
                <a:spcPct val="20000"/>
              </a:spcBef>
              <a:spcAft>
                <a:spcPct val="0"/>
              </a:spcAft>
              <a:buClr>
                <a:schemeClr val="accent1"/>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ea typeface="+mn-ea"/>
              </a:defRPr>
            </a:lvl9pPr>
          </a:lstStyle>
          <a:p>
            <a:r>
              <a:rPr lang="ja-JP" altLang="en-US" sz="2400" dirty="0" smtClean="0"/>
              <a:t>分散をもとに</a:t>
            </a:r>
            <a:r>
              <a:rPr lang="en-US" altLang="ja-JP" sz="2400" dirty="0" err="1" smtClean="0"/>
              <a:t>VaR</a:t>
            </a:r>
            <a:r>
              <a:rPr lang="ja-JP" altLang="en-US" sz="2400" dirty="0" smtClean="0"/>
              <a:t>を予測し、リスクを管理する。</a:t>
            </a:r>
            <a:endParaRPr lang="en-US" altLang="ja-JP" sz="2400" dirty="0" smtClean="0"/>
          </a:p>
          <a:p>
            <a:endParaRPr lang="en-US" altLang="ja-JP" sz="1200" dirty="0" smtClean="0"/>
          </a:p>
          <a:p>
            <a:r>
              <a:rPr lang="en-US" altLang="ja-JP" sz="2400" dirty="0" err="1" smtClean="0"/>
              <a:t>VaR</a:t>
            </a:r>
            <a:r>
              <a:rPr lang="ja-JP" altLang="en-US" sz="2400" dirty="0" smtClean="0"/>
              <a:t>の値は決まった確率（たとえば</a:t>
            </a:r>
            <a:r>
              <a:rPr lang="en-US" altLang="ja-JP" sz="2400" dirty="0" smtClean="0"/>
              <a:t>99</a:t>
            </a:r>
            <a:r>
              <a:rPr lang="ja-JP" altLang="en-US" sz="2400" dirty="0" smtClean="0"/>
              <a:t>％）で倒産することを回避するためにいくら準備資金が必要なのかを教えてくれる。</a:t>
            </a:r>
            <a:endParaRPr lang="en-US" altLang="ja-JP" sz="2400" dirty="0"/>
          </a:p>
          <a:p>
            <a:endParaRPr lang="en-US" altLang="ja-JP" sz="1200" dirty="0" smtClean="0"/>
          </a:p>
          <a:p>
            <a:r>
              <a:rPr lang="ja-JP" altLang="en-US" sz="2400" dirty="0" smtClean="0"/>
              <a:t>ある銀行に関して、明日の</a:t>
            </a:r>
            <a:r>
              <a:rPr lang="en-US" altLang="ja-JP" sz="2400" dirty="0" smtClean="0"/>
              <a:t>1</a:t>
            </a:r>
            <a:r>
              <a:rPr lang="ja-JP" altLang="en-US" sz="2400" dirty="0" smtClean="0"/>
              <a:t>％の</a:t>
            </a:r>
            <a:r>
              <a:rPr lang="en-US" altLang="ja-JP" sz="2400" dirty="0" err="1" smtClean="0"/>
              <a:t>VaR</a:t>
            </a:r>
            <a:r>
              <a:rPr lang="ja-JP" altLang="en-US" sz="2400" dirty="0" smtClean="0"/>
              <a:t>の値が</a:t>
            </a:r>
            <a:r>
              <a:rPr lang="en-US" altLang="ja-JP" sz="2400" dirty="0" smtClean="0"/>
              <a:t>100 </a:t>
            </a:r>
            <a:r>
              <a:rPr lang="ja-JP" altLang="en-US" sz="2400" dirty="0" smtClean="0"/>
              <a:t>万円であることが分かったとする。</a:t>
            </a:r>
            <a:endParaRPr lang="en-US" altLang="ja-JP" sz="2400" dirty="0" smtClean="0"/>
          </a:p>
          <a:p>
            <a:endParaRPr lang="en-US" altLang="ja-JP" sz="1200" dirty="0" smtClean="0"/>
          </a:p>
          <a:p>
            <a:r>
              <a:rPr lang="ja-JP" altLang="en-US" sz="2400" dirty="0" smtClean="0"/>
              <a:t>それは、</a:t>
            </a:r>
            <a:r>
              <a:rPr lang="en-US" altLang="ja-JP" sz="2400" dirty="0" smtClean="0"/>
              <a:t>100</a:t>
            </a:r>
            <a:r>
              <a:rPr lang="ja-JP" altLang="en-US" sz="2400" dirty="0" smtClean="0"/>
              <a:t>万円の資金を用意すれ</a:t>
            </a:r>
            <a:r>
              <a:rPr lang="ja-JP" altLang="en-US" sz="2400" dirty="0"/>
              <a:t>　</a:t>
            </a:r>
            <a:r>
              <a:rPr lang="ja-JP" altLang="en-US" sz="2400" dirty="0" smtClean="0"/>
              <a:t>　　　　　　　　　　　　　　　　　　　　　　</a:t>
            </a:r>
            <a:r>
              <a:rPr lang="ja-JP" altLang="en-US" sz="2400" dirty="0" err="1" smtClean="0"/>
              <a:t>ば</a:t>
            </a:r>
            <a:r>
              <a:rPr lang="ja-JP" altLang="en-US" sz="2400" dirty="0" smtClean="0"/>
              <a:t>明日の損失をカーバーすることが　　　　　　　　　　　　　　　　　　　　できて、破産ることを</a:t>
            </a:r>
            <a:r>
              <a:rPr lang="en-US" altLang="ja-JP" sz="2400" dirty="0" smtClean="0"/>
              <a:t>99</a:t>
            </a:r>
            <a:r>
              <a:rPr lang="ja-JP" altLang="en-US" sz="2400" dirty="0" smtClean="0"/>
              <a:t>％の確率で　　　　　　　　　　　　　　　　　　　　　　　　　　　　　　　　　　　　　　回避できるということを意味する。</a:t>
            </a:r>
          </a:p>
        </p:txBody>
      </p:sp>
      <p:sp>
        <p:nvSpPr>
          <p:cNvPr id="2" name="タイトル 1"/>
          <p:cNvSpPr>
            <a:spLocks noGrp="1"/>
          </p:cNvSpPr>
          <p:nvPr>
            <p:ph type="title"/>
          </p:nvPr>
        </p:nvSpPr>
        <p:spPr>
          <a:xfrm>
            <a:off x="250825" y="228452"/>
            <a:ext cx="8642350" cy="868363"/>
          </a:xfrm>
        </p:spPr>
        <p:txBody>
          <a:bodyPr/>
          <a:lstStyle/>
          <a:p>
            <a:r>
              <a:rPr kumimoji="1" lang="en-US" altLang="ja-JP" dirty="0" smtClean="0">
                <a:latin typeface="Britannic Bold" pitchFamily="34" charset="0"/>
              </a:rPr>
              <a:t>Value-at-Risk</a:t>
            </a:r>
            <a:r>
              <a:rPr kumimoji="1" lang="ja-JP" altLang="en-US" dirty="0" smtClean="0">
                <a:latin typeface="Britannic Bold" pitchFamily="34" charset="0"/>
              </a:rPr>
              <a:t>とリスク管理</a:t>
            </a:r>
            <a:endParaRPr kumimoji="1" lang="ja-JP" altLang="en-US" dirty="0">
              <a:latin typeface="Britannic Bold" pitchFamily="34" charset="0"/>
            </a:endParaRPr>
          </a:p>
        </p:txBody>
      </p:sp>
      <p:pic>
        <p:nvPicPr>
          <p:cNvPr id="12290" name="Picture 2"/>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5464399" y="3891515"/>
            <a:ext cx="3242490" cy="2041452"/>
          </a:xfrm>
          <a:prstGeom prst="rect">
            <a:avLst/>
          </a:prstGeom>
          <a:solidFill>
            <a:schemeClr val="accent1">
              <a:lumMod val="25000"/>
            </a:schemeClr>
          </a:solidFill>
          <a:ln>
            <a:noFill/>
          </a:ln>
          <a:effectLst>
            <a:glow rad="63500">
              <a:schemeClr val="accent3">
                <a:satMod val="175000"/>
                <a:alpha val="40000"/>
              </a:schemeClr>
            </a:glow>
            <a:reflection blurRad="6350" stA="52000" endA="300" endPos="35000" dir="5400000" sy="-100000" algn="bl" rotWithShape="0"/>
            <a:softEdge rad="127000"/>
          </a:effectLst>
        </p:spPr>
      </p:pic>
      <p:graphicFrame>
        <p:nvGraphicFramePr>
          <p:cNvPr id="4" name="オブジェクト 3"/>
          <p:cNvGraphicFramePr>
            <a:graphicFrameLocks noChangeAspect="1"/>
          </p:cNvGraphicFramePr>
          <p:nvPr>
            <p:extLst>
              <p:ext uri="{D42A27DB-BD31-4B8C-83A1-F6EECF244321}">
                <p14:modId xmlns:p14="http://schemas.microsoft.com/office/powerpoint/2010/main" val="127685119"/>
              </p:ext>
            </p:extLst>
          </p:nvPr>
        </p:nvGraphicFramePr>
        <p:xfrm>
          <a:off x="4225777" y="6126127"/>
          <a:ext cx="3543300" cy="381000"/>
        </p:xfrm>
        <a:graphic>
          <a:graphicData uri="http://schemas.openxmlformats.org/presentationml/2006/ole">
            <mc:AlternateContent xmlns:mc="http://schemas.openxmlformats.org/markup-compatibility/2006">
              <mc:Choice xmlns:v="urn:schemas-microsoft-com:vml" Requires="v">
                <p:oleObj spid="_x0000_s12391" name="Equation" r:id="rId5" imgW="2387520" imgH="253800" progId="Equation.DSMT4">
                  <p:embed/>
                </p:oleObj>
              </mc:Choice>
              <mc:Fallback>
                <p:oleObj name="Equation" r:id="rId5" imgW="2387520" imgH="253800" progId="Equation.DSMT4">
                  <p:embed/>
                  <p:pic>
                    <p:nvPicPr>
                      <p:cNvPr id="0" name="Object 4"/>
                      <p:cNvPicPr>
                        <a:picLocks noChangeAspect="1" noChangeArrowheads="1"/>
                      </p:cNvPicPr>
                      <p:nvPr/>
                    </p:nvPicPr>
                    <p:blipFill>
                      <a:blip r:embed="rId6"/>
                      <a:srcRect/>
                      <a:stretch>
                        <a:fillRect/>
                      </a:stretch>
                    </p:blipFill>
                    <p:spPr bwMode="auto">
                      <a:xfrm>
                        <a:off x="4225777" y="6126127"/>
                        <a:ext cx="3543300" cy="381000"/>
                      </a:xfrm>
                      <a:prstGeom prst="rect">
                        <a:avLst/>
                      </a:prstGeom>
                      <a:gradFill>
                        <a:gsLst>
                          <a:gs pos="0">
                            <a:schemeClr val="accent1">
                              <a:shade val="30000"/>
                              <a:satMod val="115000"/>
                              <a:lumMod val="100000"/>
                            </a:schemeClr>
                          </a:gs>
                          <a:gs pos="50000">
                            <a:schemeClr val="accent1">
                              <a:shade val="67500"/>
                              <a:satMod val="115000"/>
                            </a:schemeClr>
                          </a:gs>
                          <a:gs pos="100000">
                            <a:schemeClr val="accent1">
                              <a:shade val="100000"/>
                              <a:satMod val="115000"/>
                            </a:schemeClr>
                          </a:gs>
                        </a:gsLst>
                        <a:lin ang="5400000" scaled="0"/>
                      </a:gradFill>
                      <a:ln>
                        <a:noFill/>
                      </a:ln>
                    </p:spPr>
                  </p:pic>
                </p:oleObj>
              </mc:Fallback>
            </mc:AlternateContent>
          </a:graphicData>
        </a:graphic>
      </p:graphicFrame>
    </p:spTree>
    <p:extLst>
      <p:ext uri="{BB962C8B-B14F-4D97-AF65-F5344CB8AC3E}">
        <p14:creationId xmlns:p14="http://schemas.microsoft.com/office/powerpoint/2010/main" val="1217506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Britannic Bold" pitchFamily="34" charset="0"/>
              </a:rPr>
              <a:t>Value-at-Risk</a:t>
            </a:r>
            <a:r>
              <a:rPr kumimoji="1" lang="ja-JP" altLang="en-US" dirty="0" smtClean="0"/>
              <a:t>モデル</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2003</a:t>
            </a:r>
            <a:r>
              <a:rPr lang="ja-JP" altLang="en-US" dirty="0"/>
              <a:t>年ノーベル経済学賞受賞者</a:t>
            </a:r>
            <a:r>
              <a:rPr lang="en-US" altLang="ja-JP" dirty="0"/>
              <a:t>R.F. </a:t>
            </a:r>
            <a:r>
              <a:rPr lang="en-US" altLang="ja-JP" dirty="0" smtClean="0"/>
              <a:t>Engle</a:t>
            </a:r>
          </a:p>
          <a:p>
            <a:r>
              <a:rPr kumimoji="1" lang="en-US" altLang="ja-JP" dirty="0" smtClean="0">
                <a:latin typeface="Britannic Bold" pitchFamily="34" charset="0"/>
              </a:rPr>
              <a:t>GARCH</a:t>
            </a:r>
            <a:r>
              <a:rPr kumimoji="1" lang="ja-JP" altLang="en-US" dirty="0" smtClean="0"/>
              <a:t>モデル</a:t>
            </a:r>
            <a:endParaRPr kumimoji="1" lang="en-US" altLang="ja-JP" dirty="0" smtClean="0"/>
          </a:p>
          <a:p>
            <a:endParaRPr lang="en-US" altLang="ja-JP" dirty="0"/>
          </a:p>
          <a:p>
            <a:endParaRPr kumimoji="1" lang="en-US" altLang="ja-JP" dirty="0" smtClean="0"/>
          </a:p>
          <a:p>
            <a:pPr marL="0" indent="0">
              <a:buNone/>
            </a:pPr>
            <a:endParaRPr kumimoji="1" lang="en-US" altLang="ja-JP" dirty="0" smtClean="0"/>
          </a:p>
          <a:p>
            <a:r>
              <a:rPr kumimoji="1" lang="en-US" altLang="ja-JP" dirty="0" err="1" smtClean="0">
                <a:latin typeface="Britannic Bold" pitchFamily="34" charset="0"/>
              </a:rPr>
              <a:t>VaR</a:t>
            </a:r>
            <a:r>
              <a:rPr kumimoji="1" lang="ja-JP" altLang="en-US" dirty="0" smtClean="0"/>
              <a:t>の値</a:t>
            </a:r>
            <a:endParaRPr kumimoji="1" lang="ja-JP"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638" y="3382172"/>
            <a:ext cx="2097087" cy="2974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716" y="3032627"/>
            <a:ext cx="2704995" cy="1404120"/>
          </a:xfrm>
          <a:prstGeom prst="roundRect">
            <a:avLst>
              <a:gd name="adj" fmla="val 8594"/>
            </a:avLst>
          </a:prstGeom>
          <a:solidFill>
            <a:srgbClr val="FFFFFF">
              <a:shade val="85000"/>
            </a:srgbClr>
          </a:solidFill>
          <a:ln>
            <a:noFill/>
          </a:ln>
          <a:effectLst>
            <a:glow rad="139700">
              <a:schemeClr val="accent3">
                <a:satMod val="175000"/>
                <a:alpha val="40000"/>
              </a:schemeClr>
            </a:glow>
            <a:reflection blurRad="12700" stA="38000" endPos="28000" dist="5000" dir="5400000" sy="-100000" algn="bl" rotWithShape="0"/>
            <a:softEdge rad="31750"/>
          </a:effec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4716" y="5530896"/>
            <a:ext cx="2088307" cy="478164"/>
          </a:xfrm>
          <a:prstGeom prst="roundRect">
            <a:avLst>
              <a:gd name="adj" fmla="val 8594"/>
            </a:avLst>
          </a:prstGeom>
          <a:solidFill>
            <a:srgbClr val="FFFFFF">
              <a:shade val="85000"/>
            </a:srgbClr>
          </a:solidFill>
          <a:ln>
            <a:noFill/>
          </a:ln>
          <a:effectLst>
            <a:glow rad="139700">
              <a:schemeClr val="accent3">
                <a:satMod val="175000"/>
                <a:alpha val="40000"/>
              </a:schemeClr>
            </a:glow>
            <a:reflection blurRad="6350" stA="50000" endA="295" endPos="92000" dist="101600" dir="5400000" sy="-100000" algn="bl" rotWithShape="0"/>
            <a:softEdge rad="31750"/>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097324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315"/>
                                        </p:tgtEl>
                                        <p:attrNameLst>
                                          <p:attrName>style.visibility</p:attrName>
                                        </p:attrNameLst>
                                      </p:cBhvr>
                                      <p:to>
                                        <p:strVal val="visible"/>
                                      </p:to>
                                    </p:set>
                                    <p:animEffect transition="in" filter="fade">
                                      <p:cBhvr>
                                        <p:cTn id="19" dur="1000"/>
                                        <p:tgtEl>
                                          <p:spTgt spid="13315"/>
                                        </p:tgtEl>
                                      </p:cBhvr>
                                    </p:animEffect>
                                    <p:anim calcmode="lin" valueType="num">
                                      <p:cBhvr>
                                        <p:cTn id="20" dur="1000" fill="hold"/>
                                        <p:tgtEl>
                                          <p:spTgt spid="13315"/>
                                        </p:tgtEl>
                                        <p:attrNameLst>
                                          <p:attrName>ppt_x</p:attrName>
                                        </p:attrNameLst>
                                      </p:cBhvr>
                                      <p:tavLst>
                                        <p:tav tm="0">
                                          <p:val>
                                            <p:strVal val="#ppt_x"/>
                                          </p:val>
                                        </p:tav>
                                        <p:tav tm="100000">
                                          <p:val>
                                            <p:strVal val="#ppt_x"/>
                                          </p:val>
                                        </p:tav>
                                      </p:tavLst>
                                    </p:anim>
                                    <p:anim calcmode="lin" valueType="num">
                                      <p:cBhvr>
                                        <p:cTn id="21"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317"/>
                                        </p:tgtEl>
                                        <p:attrNameLst>
                                          <p:attrName>style.visibility</p:attrName>
                                        </p:attrNameLst>
                                      </p:cBhvr>
                                      <p:to>
                                        <p:strVal val="visible"/>
                                      </p:to>
                                    </p:set>
                                    <p:animEffect transition="in" filter="fade">
                                      <p:cBhvr>
                                        <p:cTn id="31" dur="1000"/>
                                        <p:tgtEl>
                                          <p:spTgt spid="13317"/>
                                        </p:tgtEl>
                                      </p:cBhvr>
                                    </p:animEffect>
                                    <p:anim calcmode="lin" valueType="num">
                                      <p:cBhvr>
                                        <p:cTn id="32" dur="1000" fill="hold"/>
                                        <p:tgtEl>
                                          <p:spTgt spid="13317"/>
                                        </p:tgtEl>
                                        <p:attrNameLst>
                                          <p:attrName>ppt_x</p:attrName>
                                        </p:attrNameLst>
                                      </p:cBhvr>
                                      <p:tavLst>
                                        <p:tav tm="0">
                                          <p:val>
                                            <p:strVal val="#ppt_x"/>
                                          </p:val>
                                        </p:tav>
                                        <p:tav tm="100000">
                                          <p:val>
                                            <p:strVal val="#ppt_x"/>
                                          </p:val>
                                        </p:tav>
                                      </p:tavLst>
                                    </p:anim>
                                    <p:anim calcmode="lin" valueType="num">
                                      <p:cBhvr>
                                        <p:cTn id="33"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Britannic Bold" pitchFamily="34" charset="0"/>
              </a:rPr>
              <a:t>Value-at-Risk</a:t>
            </a:r>
            <a:r>
              <a:rPr lang="ja-JP" altLang="en-US" dirty="0" smtClean="0">
                <a:latin typeface="Britannic Bold" pitchFamily="34" charset="0"/>
              </a:rPr>
              <a:t>によるリスク予測の結果</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極値理論モデルや</a:t>
            </a:r>
            <a:r>
              <a:rPr kumimoji="1" lang="en-US" altLang="ja-JP" dirty="0" smtClean="0"/>
              <a:t>GARCH</a:t>
            </a:r>
            <a:r>
              <a:rPr kumimoji="1" lang="ja-JP" altLang="en-US" dirty="0" smtClean="0"/>
              <a:t>系モデルによる予測</a:t>
            </a:r>
            <a:endParaRPr kumimoji="1" lang="ja-JP" alt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167" y="2376920"/>
            <a:ext cx="5068993" cy="3800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0355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Britannic Bold" pitchFamily="34" charset="0"/>
              </a:rPr>
              <a:t>Value-at-Risk</a:t>
            </a:r>
            <a:r>
              <a:rPr lang="ja-JP" altLang="en-US" dirty="0" smtClean="0">
                <a:latin typeface="Britannic Bold" pitchFamily="34" charset="0"/>
              </a:rPr>
              <a:t>の成敗</a:t>
            </a:r>
            <a:endParaRPr kumimoji="1" lang="ja-JP" altLang="en-US" dirty="0"/>
          </a:p>
        </p:txBody>
      </p:sp>
      <p:sp>
        <p:nvSpPr>
          <p:cNvPr id="3" name="コンテンツ プレースホルダー 2"/>
          <p:cNvSpPr>
            <a:spLocks noGrp="1"/>
          </p:cNvSpPr>
          <p:nvPr>
            <p:ph idx="1"/>
          </p:nvPr>
        </p:nvSpPr>
        <p:spPr>
          <a:xfrm>
            <a:off x="250825" y="1794294"/>
            <a:ext cx="5192443" cy="4874794"/>
          </a:xfrm>
        </p:spPr>
        <p:txBody>
          <a:bodyPr/>
          <a:lstStyle/>
          <a:p>
            <a:pPr marL="381000" indent="-381000">
              <a:lnSpc>
                <a:spcPct val="90000"/>
              </a:lnSpc>
              <a:spcBef>
                <a:spcPct val="25000"/>
              </a:spcBef>
              <a:spcAft>
                <a:spcPct val="20000"/>
              </a:spcAft>
              <a:buClr>
                <a:srgbClr val="336699"/>
              </a:buClr>
              <a:buFont typeface="Wingdings" pitchFamily="2" charset="2"/>
              <a:buChar char="§"/>
            </a:pPr>
            <a:r>
              <a:rPr lang="en-US" altLang="ja-JP" sz="2000" dirty="0" err="1">
                <a:latin typeface="Arial" charset="0"/>
                <a:ea typeface="ＭＳ Ｐゴシック" charset="-128"/>
              </a:rPr>
              <a:t>VaR</a:t>
            </a:r>
            <a:r>
              <a:rPr lang="ja-JP" altLang="en-US" sz="2000" dirty="0">
                <a:latin typeface="Arial" charset="0"/>
                <a:ea typeface="ＭＳ Ｐゴシック" charset="-128"/>
              </a:rPr>
              <a:t>モデルは金融リスクのコントロールに大きく貢献してきた。銀行はリスクを一定の基準以下に抑えながらより健全に運営されるようになった</a:t>
            </a:r>
            <a:r>
              <a:rPr lang="ja-JP" altLang="en-US" sz="2000" dirty="0" smtClean="0">
                <a:latin typeface="Arial" charset="0"/>
                <a:ea typeface="ＭＳ Ｐゴシック" charset="-128"/>
              </a:rPr>
              <a:t>。</a:t>
            </a:r>
            <a:endParaRPr lang="en-US" altLang="ja-JP" sz="2000" dirty="0">
              <a:latin typeface="Arial" charset="0"/>
              <a:ea typeface="ＭＳ Ｐゴシック" charset="-128"/>
            </a:endParaRPr>
          </a:p>
          <a:p>
            <a:pPr marL="381000" indent="-381000">
              <a:lnSpc>
                <a:spcPct val="90000"/>
              </a:lnSpc>
              <a:spcBef>
                <a:spcPct val="25000"/>
              </a:spcBef>
              <a:spcAft>
                <a:spcPct val="20000"/>
              </a:spcAft>
              <a:buClr>
                <a:srgbClr val="336699"/>
              </a:buClr>
              <a:buFont typeface="Wingdings" pitchFamily="2" charset="2"/>
              <a:buChar char="§"/>
            </a:pPr>
            <a:r>
              <a:rPr lang="ja-JP" altLang="en-US" sz="2000" dirty="0">
                <a:latin typeface="Arial" charset="0"/>
                <a:ea typeface="ＭＳ Ｐゴシック" charset="-128"/>
              </a:rPr>
              <a:t>金融機関の倒産が互いに</a:t>
            </a:r>
            <a:r>
              <a:rPr lang="ja-JP" altLang="en-US" sz="2000" dirty="0" smtClean="0">
                <a:latin typeface="Arial" charset="0"/>
                <a:ea typeface="ＭＳ Ｐゴシック" charset="-128"/>
              </a:rPr>
              <a:t>独立（無関係）で</a:t>
            </a:r>
            <a:r>
              <a:rPr lang="ja-JP" altLang="en-US" sz="2000" dirty="0">
                <a:latin typeface="Arial" charset="0"/>
                <a:ea typeface="ＭＳ Ｐゴシック" charset="-128"/>
              </a:rPr>
              <a:t>あれば</a:t>
            </a:r>
            <a:r>
              <a:rPr lang="en-US" altLang="ja-JP" sz="2000" dirty="0" err="1">
                <a:latin typeface="Arial" charset="0"/>
                <a:ea typeface="ＭＳ Ｐゴシック" charset="-128"/>
              </a:rPr>
              <a:t>VaR</a:t>
            </a:r>
            <a:r>
              <a:rPr lang="ja-JP" altLang="en-US" sz="2000" dirty="0">
                <a:latin typeface="Arial" charset="0"/>
                <a:ea typeface="ＭＳ Ｐゴシック" charset="-128"/>
              </a:rPr>
              <a:t>がうまく機能する</a:t>
            </a:r>
            <a:r>
              <a:rPr lang="ja-JP" altLang="en-US" sz="2000" dirty="0" smtClean="0">
                <a:latin typeface="Arial" charset="0"/>
                <a:ea typeface="ＭＳ Ｐゴシック" charset="-128"/>
              </a:rPr>
              <a:t>。</a:t>
            </a:r>
            <a:endParaRPr lang="en-US" altLang="ja-JP" sz="2000" dirty="0" smtClean="0">
              <a:latin typeface="Arial" charset="0"/>
              <a:ea typeface="ＭＳ Ｐゴシック" charset="-128"/>
            </a:endParaRPr>
          </a:p>
          <a:p>
            <a:pPr marL="381000" indent="-381000">
              <a:lnSpc>
                <a:spcPct val="90000"/>
              </a:lnSpc>
              <a:spcBef>
                <a:spcPct val="25000"/>
              </a:spcBef>
              <a:spcAft>
                <a:spcPct val="20000"/>
              </a:spcAft>
              <a:buClr>
                <a:srgbClr val="336699"/>
              </a:buClr>
              <a:buFont typeface="Wingdings" pitchFamily="2" charset="2"/>
              <a:buChar char="§"/>
            </a:pPr>
            <a:r>
              <a:rPr lang="ja-JP" altLang="en-US" sz="2000" dirty="0" smtClean="0">
                <a:latin typeface="Arial" charset="0"/>
                <a:ea typeface="ＭＳ Ｐゴシック" charset="-128"/>
              </a:rPr>
              <a:t>独立</a:t>
            </a:r>
            <a:r>
              <a:rPr lang="ja-JP" altLang="en-US" sz="2000" dirty="0">
                <a:latin typeface="Arial" charset="0"/>
                <a:ea typeface="ＭＳ Ｐゴシック" charset="-128"/>
              </a:rPr>
              <a:t>ではなければ、同じ時期に多数な金融機関が同時に倒産したら</a:t>
            </a:r>
            <a:r>
              <a:rPr lang="ja-JP" altLang="en-US" sz="2000" dirty="0" smtClean="0">
                <a:latin typeface="Arial" charset="0"/>
                <a:ea typeface="ＭＳ Ｐゴシック" charset="-128"/>
              </a:rPr>
              <a:t>、金融市場が耐えられない。</a:t>
            </a:r>
            <a:endParaRPr lang="en-US" altLang="ja-JP" sz="2000" dirty="0" smtClean="0">
              <a:latin typeface="Arial" charset="0"/>
              <a:ea typeface="ＭＳ Ｐゴシック" charset="-128"/>
            </a:endParaRPr>
          </a:p>
          <a:p>
            <a:pPr marL="381000" indent="-381000">
              <a:lnSpc>
                <a:spcPct val="90000"/>
              </a:lnSpc>
              <a:spcBef>
                <a:spcPct val="25000"/>
              </a:spcBef>
              <a:spcAft>
                <a:spcPct val="20000"/>
              </a:spcAft>
              <a:buClr>
                <a:srgbClr val="336699"/>
              </a:buClr>
              <a:buFont typeface="Wingdings" pitchFamily="2" charset="2"/>
              <a:buChar char="§"/>
            </a:pPr>
            <a:r>
              <a:rPr lang="en-US" altLang="ja-JP" sz="2000" dirty="0" err="1" smtClean="0">
                <a:latin typeface="Arial" charset="0"/>
                <a:ea typeface="ＭＳ Ｐゴシック" charset="-128"/>
              </a:rPr>
              <a:t>VaR</a:t>
            </a:r>
            <a:r>
              <a:rPr lang="ja-JP" altLang="en-US" sz="2000" dirty="0">
                <a:latin typeface="Arial" charset="0"/>
                <a:ea typeface="ＭＳ Ｐゴシック" charset="-128"/>
              </a:rPr>
              <a:t>分析の技術がなければ金融危機がもっと頻繁に発生して</a:t>
            </a:r>
            <a:r>
              <a:rPr lang="ja-JP" altLang="en-US" sz="2000" dirty="0" smtClean="0">
                <a:latin typeface="Arial" charset="0"/>
                <a:ea typeface="ＭＳ Ｐゴシック" charset="-128"/>
              </a:rPr>
              <a:t>いたのであろう。</a:t>
            </a:r>
            <a:endParaRPr lang="ja-JP" altLang="en-US" sz="2000" dirty="0">
              <a:latin typeface="Arial" charset="0"/>
              <a:ea typeface="ＭＳ Ｐゴシック" charset="-128"/>
            </a:endParaRPr>
          </a:p>
          <a:p>
            <a:pPr marL="381000" indent="-381000">
              <a:lnSpc>
                <a:spcPct val="90000"/>
              </a:lnSpc>
              <a:spcBef>
                <a:spcPct val="25000"/>
              </a:spcBef>
              <a:spcAft>
                <a:spcPct val="20000"/>
              </a:spcAft>
              <a:buClr>
                <a:srgbClr val="336699"/>
              </a:buClr>
              <a:buFont typeface="Wingdings" pitchFamily="2" charset="2"/>
              <a:buChar char="§"/>
            </a:pPr>
            <a:r>
              <a:rPr lang="ja-JP" altLang="en-US" sz="2000" dirty="0">
                <a:latin typeface="Arial" charset="0"/>
                <a:ea typeface="ＭＳ Ｐゴシック" charset="-128"/>
              </a:rPr>
              <a:t>現状では</a:t>
            </a:r>
            <a:r>
              <a:rPr lang="en-US" altLang="ja-JP" sz="2000" dirty="0" err="1" smtClean="0">
                <a:latin typeface="Arial" charset="0"/>
                <a:ea typeface="ＭＳ Ｐゴシック" charset="-128"/>
              </a:rPr>
              <a:t>VaR</a:t>
            </a:r>
            <a:r>
              <a:rPr lang="ja-JP" altLang="en-US" sz="2000" dirty="0" err="1">
                <a:latin typeface="Arial" charset="0"/>
                <a:ea typeface="ＭＳ Ｐゴシック" charset="-128"/>
              </a:rPr>
              <a:t>には</a:t>
            </a:r>
            <a:r>
              <a:rPr lang="ja-JP" altLang="en-US" sz="2000" dirty="0">
                <a:latin typeface="Arial" charset="0"/>
                <a:ea typeface="ＭＳ Ｐゴシック" charset="-128"/>
              </a:rPr>
              <a:t>限界</a:t>
            </a:r>
            <a:r>
              <a:rPr lang="ja-JP" altLang="en-US" sz="2000" dirty="0" smtClean="0">
                <a:latin typeface="Arial" charset="0"/>
                <a:ea typeface="ＭＳ Ｐゴシック" charset="-128"/>
              </a:rPr>
              <a:t>があり、</a:t>
            </a:r>
            <a:r>
              <a:rPr lang="en-US" altLang="ja-JP" sz="2000" dirty="0" err="1" smtClean="0">
                <a:latin typeface="Arial" charset="0"/>
                <a:ea typeface="ＭＳ Ｐゴシック" charset="-128"/>
              </a:rPr>
              <a:t>VaR</a:t>
            </a:r>
            <a:r>
              <a:rPr lang="ja-JP" altLang="en-US" sz="2000" dirty="0" smtClean="0">
                <a:latin typeface="Arial" charset="0"/>
                <a:ea typeface="ＭＳ Ｐゴシック" charset="-128"/>
              </a:rPr>
              <a:t>の手法の</a:t>
            </a:r>
            <a:r>
              <a:rPr lang="ja-JP" altLang="en-US" sz="2000" dirty="0">
                <a:latin typeface="Arial" charset="0"/>
                <a:ea typeface="ＭＳ Ｐゴシック" charset="-128"/>
              </a:rPr>
              <a:t>改良</a:t>
            </a:r>
            <a:r>
              <a:rPr lang="ja-JP" altLang="en-US" sz="2000" dirty="0" smtClean="0">
                <a:latin typeface="Arial" charset="0"/>
                <a:ea typeface="ＭＳ Ｐゴシック" charset="-128"/>
              </a:rPr>
              <a:t>、更</a:t>
            </a:r>
            <a:r>
              <a:rPr lang="ja-JP" altLang="en-US" sz="2000" dirty="0">
                <a:latin typeface="Arial" charset="0"/>
                <a:ea typeface="ＭＳ Ｐゴシック" charset="-128"/>
              </a:rPr>
              <a:t>なる高度な計量経済学の方法が期待される。それが、次のノーベル経済学賞に繋がるだろう。</a:t>
            </a:r>
          </a:p>
          <a:p>
            <a:endParaRPr kumimoji="1" lang="ja-JP"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8619" y="2760452"/>
            <a:ext cx="2369388" cy="355408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contourW="38100">
            <a:contourClr>
              <a:schemeClr val="tx1"/>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063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講義概要</a:t>
            </a:r>
            <a:endParaRPr kumimoji="1" lang="ja-JP" altLang="en-US" dirty="0"/>
          </a:p>
        </p:txBody>
      </p:sp>
      <p:sp>
        <p:nvSpPr>
          <p:cNvPr id="3" name="コンテンツ プレースホルダー 2"/>
          <p:cNvSpPr>
            <a:spLocks noGrp="1"/>
          </p:cNvSpPr>
          <p:nvPr>
            <p:ph idx="1"/>
          </p:nvPr>
        </p:nvSpPr>
        <p:spPr/>
        <p:txBody>
          <a:bodyPr/>
          <a:lstStyle/>
          <a:p>
            <a:r>
              <a:rPr lang="ja-JP" altLang="ja-JP" sz="2800" b="1" dirty="0" smtClean="0"/>
              <a:t>使用</a:t>
            </a:r>
            <a:r>
              <a:rPr lang="ja-JP" altLang="ja-JP" sz="2800" b="1" dirty="0"/>
              <a:t>教材</a:t>
            </a:r>
            <a:r>
              <a:rPr lang="en-US" altLang="ja-JP" sz="2800" b="1" dirty="0"/>
              <a:t>&lt;Teaching materials&gt; </a:t>
            </a:r>
            <a:endParaRPr lang="ja-JP" altLang="ja-JP" sz="2800" dirty="0"/>
          </a:p>
          <a:p>
            <a:r>
              <a:rPr lang="ja-JP" altLang="ja-JP" sz="2800" dirty="0"/>
              <a:t>森棟公夫『基礎コース　計量経済学』</a:t>
            </a:r>
            <a:r>
              <a:rPr lang="ja-JP" altLang="ja-JP" sz="2800" dirty="0" smtClean="0"/>
              <a:t>新世社</a:t>
            </a:r>
            <a:endParaRPr lang="en-US" altLang="ja-JP" sz="2800" dirty="0" smtClean="0"/>
          </a:p>
          <a:p>
            <a:r>
              <a:rPr lang="ja-JP" altLang="en-US" sz="2800" dirty="0" smtClean="0"/>
              <a:t>必ず購入すること。</a:t>
            </a:r>
            <a:endParaRPr lang="en-US" altLang="ja-JP" sz="2800" dirty="0" smtClean="0"/>
          </a:p>
          <a:p>
            <a:endParaRPr lang="en-US" altLang="ja-JP" sz="2800" dirty="0" smtClean="0"/>
          </a:p>
          <a:p>
            <a:r>
              <a:rPr lang="ja-JP" altLang="en-US" sz="2800" dirty="0"/>
              <a:t>講義</a:t>
            </a:r>
            <a:r>
              <a:rPr lang="ja-JP" altLang="en-US" sz="2800" dirty="0" smtClean="0"/>
              <a:t>資料</a:t>
            </a:r>
            <a:endParaRPr lang="en-US" altLang="ja-JP" sz="2800" dirty="0" smtClean="0"/>
          </a:p>
          <a:p>
            <a:r>
              <a:rPr lang="en-US" altLang="ja-JP" sz="2800" dirty="0"/>
              <a:t>http://</a:t>
            </a:r>
            <a:r>
              <a:rPr lang="en-US" altLang="ja-JP" sz="2800" dirty="0" smtClean="0"/>
              <a:t>www.otaru-uc.ac.jp</a:t>
            </a:r>
            <a:r>
              <a:rPr lang="en-US" altLang="ja-JP" sz="2800" dirty="0"/>
              <a:t>/~qliu/econometrics.html</a:t>
            </a:r>
          </a:p>
          <a:p>
            <a:endParaRPr lang="ja-JP" altLang="ja-JP" sz="2800" dirty="0"/>
          </a:p>
          <a:p>
            <a:r>
              <a:rPr lang="ja-JP" altLang="ja-JP" sz="2800" b="1" dirty="0" smtClean="0"/>
              <a:t>成績</a:t>
            </a:r>
            <a:r>
              <a:rPr lang="ja-JP" altLang="ja-JP" sz="2800" b="1" dirty="0"/>
              <a:t>評価の方法</a:t>
            </a:r>
            <a:r>
              <a:rPr lang="en-US" altLang="ja-JP" sz="2800" b="1" dirty="0"/>
              <a:t>&lt;Grading&gt;</a:t>
            </a:r>
            <a:endParaRPr lang="ja-JP" altLang="ja-JP" sz="2800" dirty="0"/>
          </a:p>
          <a:p>
            <a:r>
              <a:rPr lang="ja-JP" altLang="ja-JP" sz="2800" dirty="0"/>
              <a:t>二回の定期試験</a:t>
            </a:r>
            <a:r>
              <a:rPr lang="en-US" altLang="ja-JP" sz="2800" dirty="0"/>
              <a:t>(80%)</a:t>
            </a:r>
            <a:r>
              <a:rPr lang="ja-JP" altLang="ja-JP" sz="2800" dirty="0" err="1"/>
              <a:t>、</a:t>
            </a:r>
            <a:r>
              <a:rPr lang="ja-JP" altLang="ja-JP" sz="2800" dirty="0"/>
              <a:t>及び実習の課題 </a:t>
            </a:r>
            <a:r>
              <a:rPr lang="en-US" altLang="ja-JP" sz="2800" dirty="0"/>
              <a:t>(20%)</a:t>
            </a:r>
            <a:r>
              <a:rPr lang="ja-JP" altLang="ja-JP" sz="2800" dirty="0"/>
              <a:t>で総合評価する</a:t>
            </a:r>
            <a:r>
              <a:rPr lang="ja-JP" altLang="ja-JP" sz="2800" dirty="0" smtClean="0"/>
              <a:t>。</a:t>
            </a:r>
            <a:endParaRPr lang="ja-JP" altLang="ja-JP" sz="2800" dirty="0"/>
          </a:p>
          <a:p>
            <a:endParaRPr kumimoji="1" lang="ja-JP" altLang="en-US" dirty="0"/>
          </a:p>
        </p:txBody>
      </p:sp>
    </p:spTree>
    <p:extLst>
      <p:ext uri="{BB962C8B-B14F-4D97-AF65-F5344CB8AC3E}">
        <p14:creationId xmlns:p14="http://schemas.microsoft.com/office/powerpoint/2010/main" val="2905309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経済を計測するとは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計量経済学</a:t>
            </a:r>
            <a:endParaRPr kumimoji="1" lang="en-US" altLang="ja-JP" dirty="0" smtClean="0"/>
          </a:p>
          <a:p>
            <a:r>
              <a:rPr lang="ja-JP" altLang="en-US" dirty="0" smtClean="0"/>
              <a:t>抽象な経済理論から現実</a:t>
            </a:r>
            <a:r>
              <a:rPr lang="ja-JP" altLang="en-US" dirty="0"/>
              <a:t>へ</a:t>
            </a:r>
            <a:r>
              <a:rPr lang="ja-JP" altLang="en-US" dirty="0" smtClean="0"/>
              <a:t>の美しき掛け橋</a:t>
            </a:r>
            <a:endParaRPr kumimoji="1" lang="en-US" altLang="ja-JP" dirty="0" smtClean="0"/>
          </a:p>
          <a:p>
            <a:r>
              <a:rPr kumimoji="1" lang="ja-JP" altLang="en-US" dirty="0" smtClean="0"/>
              <a:t>データで経済の現状を分析し、将来を予測する</a:t>
            </a:r>
            <a:endParaRPr kumimoji="1" lang="ja-JP" altLang="en-US" dirty="0"/>
          </a:p>
        </p:txBody>
      </p:sp>
      <p:pic>
        <p:nvPicPr>
          <p:cNvPr id="14340" name="Picture 4" descr="http://blogimg.goo.ne.jp/user_image/75/ac/1e6acdfbe3fb0e806e62bd788ee687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100" y="3848405"/>
            <a:ext cx="3991123" cy="2664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156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ja-JP" dirty="0" smtClean="0">
                <a:latin typeface="Bradley Hand ITC" pitchFamily="66" charset="0"/>
              </a:rPr>
              <a:t>The End</a:t>
            </a:r>
          </a:p>
        </p:txBody>
      </p:sp>
      <p:sp>
        <p:nvSpPr>
          <p:cNvPr id="8195" name="Rectangle 3"/>
          <p:cNvSpPr>
            <a:spLocks noGrp="1" noChangeArrowheads="1"/>
          </p:cNvSpPr>
          <p:nvPr>
            <p:ph sz="half" idx="1"/>
          </p:nvPr>
        </p:nvSpPr>
        <p:spPr>
          <a:xfrm>
            <a:off x="611373" y="3337516"/>
            <a:ext cx="6225474" cy="1912088"/>
          </a:xfrm>
        </p:spPr>
        <p:txBody>
          <a:bodyPr/>
          <a:lstStyle/>
          <a:p>
            <a:pPr marL="0" indent="0">
              <a:buNone/>
            </a:pPr>
            <a:r>
              <a:rPr lang="ja-JP" altLang="en-US" sz="3600" dirty="0" smtClean="0"/>
              <a:t>  </a:t>
            </a:r>
            <a:r>
              <a:rPr lang="en-US" altLang="ja-JP" sz="3600" dirty="0" smtClean="0">
                <a:latin typeface="Narkisim" pitchFamily="34" charset="-79"/>
                <a:cs typeface="Narkisim" pitchFamily="34" charset="-79"/>
              </a:rPr>
              <a:t>Thank you for your attention.</a:t>
            </a:r>
            <a:endParaRPr lang="en-US" altLang="ja-JP" sz="2100" dirty="0" smtClean="0">
              <a:latin typeface="Narkisim" pitchFamily="34" charset="-79"/>
              <a:cs typeface="Narkisim" pitchFamily="34" charset="-79"/>
            </a:endParaRPr>
          </a:p>
        </p:txBody>
      </p:sp>
      <p:pic>
        <p:nvPicPr>
          <p:cNvPr id="8196" name="Picture 4" descr="snowd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539" y="3662474"/>
            <a:ext cx="1517516" cy="2557573"/>
          </a:xfrm>
          <a:prstGeom prst="rect">
            <a:avLst/>
          </a:prstGeom>
          <a:solidFill>
            <a:schemeClr val="accent1"/>
          </a:solidFill>
          <a:ln w="38100">
            <a:solidFill>
              <a:schemeClr val="accent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500"/>
                                        <p:tgtEl>
                                          <p:spTgt spid="8195">
                                            <p:txEl>
                                              <p:pRg st="0" end="0"/>
                                            </p:txEl>
                                          </p:spTgt>
                                        </p:tgtEl>
                                      </p:cBhvr>
                                    </p:animEffect>
                                    <p:anim calcmode="lin" valueType="num">
                                      <p:cBhvr>
                                        <p:cTn id="8" dur="1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計量経済学で何ができるか</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smtClean="0"/>
              <a:t>学術研究：経済</a:t>
            </a:r>
            <a:r>
              <a:rPr lang="ja-JP" altLang="en-US" sz="2800" dirty="0"/>
              <a:t>理論の正当性の</a:t>
            </a:r>
            <a:r>
              <a:rPr lang="ja-JP" altLang="en-US" sz="2800" dirty="0" smtClean="0"/>
              <a:t>検証</a:t>
            </a:r>
            <a:endParaRPr lang="en-US" altLang="ja-JP" sz="2800" dirty="0" smtClean="0"/>
          </a:p>
          <a:p>
            <a:endParaRPr lang="en-US" altLang="ja-JP" sz="2800" dirty="0" smtClean="0"/>
          </a:p>
          <a:p>
            <a:r>
              <a:rPr lang="ja-JP" altLang="en-US" sz="2800" dirty="0" smtClean="0"/>
              <a:t>政府</a:t>
            </a:r>
            <a:r>
              <a:rPr lang="ja-JP" altLang="en-US" sz="2800" dirty="0"/>
              <a:t>機関</a:t>
            </a:r>
            <a:r>
              <a:rPr lang="ja-JP" altLang="en-US" sz="2800" dirty="0" smtClean="0"/>
              <a:t>では</a:t>
            </a:r>
            <a:r>
              <a:rPr lang="ja-JP" altLang="en-US" sz="2800" dirty="0"/>
              <a:t>：政策の効果の評価、マクロ経済</a:t>
            </a:r>
            <a:r>
              <a:rPr lang="ja-JP" altLang="en-US" sz="2800" dirty="0" smtClean="0"/>
              <a:t>予測</a:t>
            </a:r>
            <a:endParaRPr lang="en-US" altLang="ja-JP" sz="2800" dirty="0" smtClean="0"/>
          </a:p>
          <a:p>
            <a:endParaRPr lang="en-US" altLang="ja-JP" sz="2800" dirty="0" smtClean="0"/>
          </a:p>
          <a:p>
            <a:r>
              <a:rPr lang="ja-JP" altLang="en-US" sz="2800" dirty="0" smtClean="0"/>
              <a:t>民間企業で</a:t>
            </a:r>
            <a:r>
              <a:rPr lang="ja-JP" altLang="en-US" sz="2800" dirty="0"/>
              <a:t>は：</a:t>
            </a:r>
            <a:r>
              <a:rPr lang="ja-JP" altLang="en-US" sz="2800" dirty="0" smtClean="0"/>
              <a:t>市場アンケート</a:t>
            </a:r>
            <a:r>
              <a:rPr lang="ja-JP" altLang="en-US" sz="2800" dirty="0"/>
              <a:t>調査の分析、商品</a:t>
            </a:r>
            <a:r>
              <a:rPr lang="ja-JP" altLang="en-US" sz="2800" dirty="0" smtClean="0"/>
              <a:t>企画</a:t>
            </a:r>
            <a:r>
              <a:rPr lang="ja-JP" altLang="en-US" sz="2800" dirty="0"/>
              <a:t>のサポート、新規店や工場の立地</a:t>
            </a:r>
            <a:r>
              <a:rPr lang="ja-JP" altLang="en-US" sz="2800" dirty="0" smtClean="0"/>
              <a:t>分析など</a:t>
            </a:r>
            <a:endParaRPr lang="en-US" altLang="ja-JP" sz="2800" dirty="0" smtClean="0"/>
          </a:p>
          <a:p>
            <a:endParaRPr lang="en-US" altLang="ja-JP" sz="2800" dirty="0" smtClean="0"/>
          </a:p>
          <a:p>
            <a:r>
              <a:rPr lang="ja-JP" altLang="en-US" sz="2800" dirty="0" smtClean="0"/>
              <a:t>金融</a:t>
            </a:r>
            <a:r>
              <a:rPr lang="ja-JP" altLang="en-US" sz="2800" dirty="0"/>
              <a:t>機関</a:t>
            </a:r>
            <a:r>
              <a:rPr lang="ja-JP" altLang="en-US" sz="2800" dirty="0" smtClean="0"/>
              <a:t>では</a:t>
            </a:r>
            <a:r>
              <a:rPr lang="ja-JP" altLang="en-US" sz="2800" dirty="0"/>
              <a:t>：金融リスクの分析、企業業績の予測</a:t>
            </a:r>
            <a:endParaRPr kumimoji="1" lang="ja-JP" altLang="en-US" sz="2800" dirty="0"/>
          </a:p>
        </p:txBody>
      </p:sp>
    </p:spTree>
    <p:extLst>
      <p:ext uri="{BB962C8B-B14F-4D97-AF65-F5344CB8AC3E}">
        <p14:creationId xmlns:p14="http://schemas.microsoft.com/office/powerpoint/2010/main" val="3276067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計量経済学による経済理論の検証</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50825" y="1706563"/>
                <a:ext cx="5650245" cy="4962525"/>
              </a:xfrm>
              <a:effectLst>
                <a:reflection blurRad="6350" stA="50000" endA="300" endPos="55500" dist="101600" dir="5400000" sy="-100000" algn="bl" rotWithShape="0"/>
              </a:effectLst>
            </p:spPr>
            <p:txBody>
              <a:bodyPr/>
              <a:lstStyle/>
              <a:p>
                <a:r>
                  <a:rPr lang="ja-JP" altLang="en-US" sz="2400" dirty="0" smtClean="0"/>
                  <a:t>ケインズの消費関数の理論モデル：所得が</a:t>
                </a:r>
                <a:r>
                  <a:rPr lang="ja-JP" altLang="en-US" sz="2400" dirty="0"/>
                  <a:t>増えたらより多く買い物をする</a:t>
                </a:r>
                <a:r>
                  <a:rPr lang="ja-JP" altLang="en-US" sz="2400" dirty="0" smtClean="0"/>
                  <a:t>。</a:t>
                </a:r>
                <a:endParaRPr lang="en-US" altLang="ja-JP" sz="2400" dirty="0" smtClean="0"/>
              </a:p>
              <a:p>
                <a:endParaRPr lang="ja-JP" altLang="en-US" sz="1200" dirty="0"/>
              </a:p>
              <a:p>
                <a:pPr marL="0" indent="0">
                  <a:buNone/>
                </a:pPr>
                <a14:m>
                  <m:oMathPara xmlns:m="http://schemas.openxmlformats.org/officeDocument/2006/math">
                    <m:oMathParaPr>
                      <m:jc m:val="centerGroup"/>
                    </m:oMathParaPr>
                    <m:oMath xmlns:m="http://schemas.openxmlformats.org/officeDocument/2006/math">
                      <m:r>
                        <m:rPr>
                          <m:nor/>
                        </m:rPr>
                        <a:rPr lang="ja-JP" altLang="en-US" sz="2400" dirty="0"/>
                        <m:t>消費 </m:t>
                      </m:r>
                      <m:r>
                        <m:rPr>
                          <m:nor/>
                        </m:rPr>
                        <a:rPr lang="en-US" altLang="ja-JP" sz="2400" dirty="0"/>
                        <m:t>= </m:t>
                      </m:r>
                      <m:r>
                        <m:rPr>
                          <m:nor/>
                        </m:rPr>
                        <a:rPr lang="ja-JP" altLang="en-US" sz="2400" dirty="0"/>
                        <m:t>基礎消費 </m:t>
                      </m:r>
                      <m:r>
                        <m:rPr>
                          <m:nor/>
                        </m:rPr>
                        <a:rPr lang="en-US" altLang="ja-JP" sz="2400" dirty="0"/>
                        <m:t>+ </m:t>
                      </m:r>
                      <m:r>
                        <m:rPr>
                          <m:nor/>
                        </m:rPr>
                        <a:rPr lang="ja-JP" altLang="en-US" sz="2400" dirty="0"/>
                        <m:t>限界消費性向</m:t>
                      </m:r>
                      <m:r>
                        <m:rPr>
                          <m:nor/>
                        </m:rPr>
                        <a:rPr lang="en-US" altLang="ja-JP" sz="2400" dirty="0"/>
                        <m:t>× </m:t>
                      </m:r>
                      <m:r>
                        <m:rPr>
                          <m:nor/>
                        </m:rPr>
                        <a:rPr lang="ja-JP" altLang="en-US" sz="2400" dirty="0"/>
                        <m:t>可処分所得</m:t>
                      </m:r>
                    </m:oMath>
                  </m:oMathPara>
                </a14:m>
                <a:endParaRPr lang="en-US" altLang="ja-JP" sz="2400" b="0" i="1" dirty="0" smtClean="0">
                  <a:latin typeface="Cambria Math"/>
                </a:endParaRPr>
              </a:p>
              <a:p>
                <a:pPr marL="0" indent="0">
                  <a:buNone/>
                </a:pPr>
                <a:endParaRPr lang="en-US" altLang="ja-JP" sz="800"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ja-JP" sz="2400" b="0" i="1" smtClean="0">
                          <a:effectLst>
                            <a:reflection blurRad="6350" stA="24000" endPos="50000" dist="60007" dir="5400000" sy="-100000" algn="bl" rotWithShape="0"/>
                          </a:effectLst>
                          <a:latin typeface="Cambria Math"/>
                        </a:rPr>
                        <m:t>𝐶</m:t>
                      </m:r>
                      <m:r>
                        <a:rPr lang="en-US" altLang="ja-JP" sz="2400" b="0" i="1" smtClean="0">
                          <a:effectLst>
                            <a:reflection blurRad="6350" stA="24000" endPos="50000" dist="60007" dir="5400000" sy="-100000" algn="bl" rotWithShape="0"/>
                          </a:effectLst>
                          <a:latin typeface="Cambria Math"/>
                        </a:rPr>
                        <m:t>=</m:t>
                      </m:r>
                      <m:r>
                        <a:rPr lang="en-US" altLang="ja-JP" sz="2400" b="0" i="1" smtClean="0">
                          <a:effectLst>
                            <a:reflection blurRad="6350" stA="24000" endPos="50000" dist="60007" dir="5400000" sy="-100000" algn="bl" rotWithShape="0"/>
                          </a:effectLst>
                          <a:latin typeface="Cambria Math"/>
                        </a:rPr>
                        <m:t>𝐴</m:t>
                      </m:r>
                      <m:r>
                        <a:rPr lang="en-US" altLang="ja-JP" sz="2400" b="0" i="1" smtClean="0">
                          <a:effectLst>
                            <a:reflection blurRad="6350" stA="24000" endPos="50000" dist="60007" dir="5400000" sy="-100000" algn="bl" rotWithShape="0"/>
                          </a:effectLst>
                          <a:latin typeface="Cambria Math"/>
                        </a:rPr>
                        <m:t>+</m:t>
                      </m:r>
                      <m:r>
                        <a:rPr lang="en-US" altLang="ja-JP" sz="2400" b="0" i="1" smtClean="0">
                          <a:effectLst>
                            <a:reflection blurRad="6350" stA="24000" endPos="50000" dist="60007" dir="5400000" sy="-100000" algn="bl" rotWithShape="0"/>
                          </a:effectLst>
                          <a:latin typeface="Cambria Math"/>
                        </a:rPr>
                        <m:t>𝑐𝑌</m:t>
                      </m:r>
                    </m:oMath>
                  </m:oMathPara>
                </a14:m>
                <a:endParaRPr lang="en-US" altLang="ja-JP" sz="2400" dirty="0" smtClean="0">
                  <a:effectLst>
                    <a:reflection blurRad="6350" stA="24000" endPos="50000" dist="60007" dir="5400000" sy="-100000" algn="bl" rotWithShape="0"/>
                  </a:effectLst>
                </a:endParaRPr>
              </a:p>
              <a:p>
                <a:pPr marL="0" indent="0">
                  <a:buNone/>
                </a:pPr>
                <a:endParaRPr lang="en-US" altLang="ja-JP" sz="2000" dirty="0"/>
              </a:p>
              <a:p>
                <a:r>
                  <a:rPr lang="ja-JP" altLang="en-US" sz="2400" dirty="0" smtClean="0"/>
                  <a:t>計量経済学モデル：</a:t>
                </a:r>
                <a:endParaRPr lang="en-US" altLang="ja-JP" sz="2400" dirty="0"/>
              </a:p>
              <a:p>
                <a:endParaRPr lang="en-US" altLang="ja-JP" sz="1200" dirty="0" smtClean="0"/>
              </a:p>
              <a:p>
                <a:pPr marL="0" indent="0">
                  <a:buNone/>
                </a:pPr>
                <a14:m>
                  <m:oMathPara xmlns:m="http://schemas.openxmlformats.org/officeDocument/2006/math">
                    <m:oMathParaPr>
                      <m:jc m:val="centerGroup"/>
                    </m:oMathParaPr>
                    <m:oMath xmlns:m="http://schemas.openxmlformats.org/officeDocument/2006/math">
                      <m:r>
                        <m:rPr>
                          <m:nor/>
                        </m:rPr>
                        <a:rPr lang="ja-JP" altLang="en-US" sz="2400" dirty="0"/>
                        <m:t>消費 </m:t>
                      </m:r>
                      <m:r>
                        <m:rPr>
                          <m:nor/>
                        </m:rPr>
                        <a:rPr lang="en-US" altLang="ja-JP" sz="2400" dirty="0"/>
                        <m:t>= </m:t>
                      </m:r>
                      <m:r>
                        <m:rPr>
                          <m:nor/>
                        </m:rPr>
                        <a:rPr lang="ja-JP" altLang="en-US" sz="2400" dirty="0"/>
                        <m:t>基礎消費 </m:t>
                      </m:r>
                      <m:r>
                        <m:rPr>
                          <m:nor/>
                        </m:rPr>
                        <a:rPr lang="en-US" altLang="ja-JP" sz="2400" dirty="0"/>
                        <m:t>+ </m:t>
                      </m:r>
                      <m:r>
                        <m:rPr>
                          <m:nor/>
                        </m:rPr>
                        <a:rPr lang="ja-JP" altLang="en-US" sz="2400" dirty="0"/>
                        <m:t>限界消費性向 </m:t>
                      </m:r>
                      <m:r>
                        <m:rPr>
                          <m:nor/>
                        </m:rPr>
                        <a:rPr lang="en-US" altLang="ja-JP" sz="2400" dirty="0"/>
                        <m:t>× </m:t>
                      </m:r>
                      <m:r>
                        <m:rPr>
                          <m:nor/>
                        </m:rPr>
                        <a:rPr lang="ja-JP" altLang="en-US" sz="2400" dirty="0"/>
                        <m:t>可処分所得 </m:t>
                      </m:r>
                      <m:r>
                        <m:rPr>
                          <m:nor/>
                        </m:rPr>
                        <a:rPr lang="en-US" altLang="ja-JP" sz="2400" dirty="0"/>
                        <m:t>+ </m:t>
                      </m:r>
                      <m:r>
                        <m:rPr>
                          <m:nor/>
                        </m:rPr>
                        <a:rPr lang="ja-JP" altLang="en-US" sz="2400" dirty="0"/>
                        <m:t>未解明要因</m:t>
                      </m:r>
                    </m:oMath>
                  </m:oMathPara>
                </a14:m>
                <a:endParaRPr lang="en-US" altLang="ja-JP" sz="2400" dirty="0" smtClean="0"/>
              </a:p>
              <a:p>
                <a:pPr marL="0" indent="0">
                  <a:buNone/>
                </a:pPr>
                <a:endParaRPr lang="en-US" altLang="ja-JP" sz="800"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ja-JP" sz="2400" b="0" i="1" smtClean="0">
                              <a:effectLst>
                                <a:reflection blurRad="6350" stA="24000" endPos="50000" dist="60007" dir="5400000" sy="-100000" algn="bl" rotWithShape="0"/>
                              </a:effectLst>
                              <a:latin typeface="Cambria Math"/>
                            </a:rPr>
                          </m:ctrlPr>
                        </m:sSubPr>
                        <m:e>
                          <m:r>
                            <a:rPr lang="en-US" altLang="ja-JP" sz="2400" b="0" i="1" smtClean="0">
                              <a:effectLst>
                                <a:reflection blurRad="6350" stA="24000" endPos="50000" dist="60007" dir="5400000" sy="-100000" algn="bl" rotWithShape="0"/>
                              </a:effectLst>
                              <a:latin typeface="Cambria Math"/>
                            </a:rPr>
                            <m:t>𝐶</m:t>
                          </m:r>
                        </m:e>
                        <m:sub>
                          <m:r>
                            <a:rPr lang="en-US" altLang="ja-JP" sz="2400" b="0" i="1" smtClean="0">
                              <a:effectLst>
                                <a:reflection blurRad="6350" stA="24000" endPos="50000" dist="60007" dir="5400000" sy="-100000" algn="bl" rotWithShape="0"/>
                              </a:effectLst>
                              <a:latin typeface="Cambria Math"/>
                            </a:rPr>
                            <m:t>𝑖</m:t>
                          </m:r>
                        </m:sub>
                      </m:sSub>
                      <m:r>
                        <a:rPr lang="en-US" altLang="ja-JP" sz="2400" b="0" i="1" smtClean="0">
                          <a:effectLst>
                            <a:reflection blurRad="6350" stA="24000" endPos="50000" dist="60007" dir="5400000" sy="-100000" algn="bl" rotWithShape="0"/>
                          </a:effectLst>
                          <a:latin typeface="Cambria Math"/>
                        </a:rPr>
                        <m:t>=</m:t>
                      </m:r>
                      <m:r>
                        <a:rPr lang="en-US" altLang="ja-JP" sz="2400" b="0" i="1" smtClean="0">
                          <a:effectLst>
                            <a:reflection blurRad="6350" stA="24000" endPos="50000" dist="60007" dir="5400000" sy="-100000" algn="bl" rotWithShape="0"/>
                          </a:effectLst>
                          <a:latin typeface="Cambria Math"/>
                        </a:rPr>
                        <m:t>𝐴</m:t>
                      </m:r>
                      <m:r>
                        <a:rPr lang="en-US" altLang="ja-JP" sz="2400" b="0" i="1" smtClean="0">
                          <a:effectLst>
                            <a:reflection blurRad="6350" stA="24000" endPos="50000" dist="60007" dir="5400000" sy="-100000" algn="bl" rotWithShape="0"/>
                          </a:effectLst>
                          <a:latin typeface="Cambria Math"/>
                        </a:rPr>
                        <m:t>+</m:t>
                      </m:r>
                      <m:r>
                        <a:rPr lang="en-US" altLang="ja-JP" sz="2400" b="0" i="1" smtClean="0">
                          <a:effectLst>
                            <a:reflection blurRad="6350" stA="24000" endPos="50000" dist="60007" dir="5400000" sy="-100000" algn="bl" rotWithShape="0"/>
                          </a:effectLst>
                          <a:latin typeface="Cambria Math"/>
                        </a:rPr>
                        <m:t>𝑐</m:t>
                      </m:r>
                      <m:sSub>
                        <m:sSubPr>
                          <m:ctrlPr>
                            <a:rPr lang="en-US" altLang="ja-JP" sz="2400" b="0" i="1" smtClean="0">
                              <a:effectLst>
                                <a:reflection blurRad="6350" stA="24000" endPos="50000" dist="60007" dir="5400000" sy="-100000" algn="bl" rotWithShape="0"/>
                              </a:effectLst>
                              <a:latin typeface="Cambria Math"/>
                            </a:rPr>
                          </m:ctrlPr>
                        </m:sSubPr>
                        <m:e>
                          <m:r>
                            <a:rPr lang="en-US" altLang="ja-JP" sz="2400" b="0" i="1" smtClean="0">
                              <a:effectLst>
                                <a:reflection blurRad="6350" stA="24000" endPos="50000" dist="60007" dir="5400000" sy="-100000" algn="bl" rotWithShape="0"/>
                              </a:effectLst>
                              <a:latin typeface="Cambria Math"/>
                            </a:rPr>
                            <m:t>𝑌</m:t>
                          </m:r>
                        </m:e>
                        <m:sub>
                          <m:r>
                            <a:rPr lang="en-US" altLang="ja-JP" sz="2400" b="0" i="1" smtClean="0">
                              <a:effectLst>
                                <a:reflection blurRad="6350" stA="24000" endPos="50000" dist="60007" dir="5400000" sy="-100000" algn="bl" rotWithShape="0"/>
                              </a:effectLst>
                              <a:latin typeface="Cambria Math"/>
                            </a:rPr>
                            <m:t>𝑖</m:t>
                          </m:r>
                        </m:sub>
                      </m:sSub>
                      <m:r>
                        <a:rPr lang="en-US" altLang="ja-JP" sz="2400" b="0" i="1" smtClean="0">
                          <a:effectLst>
                            <a:reflection blurRad="6350" stA="24000" endPos="50000" dist="60007" dir="5400000" sy="-100000" algn="bl" rotWithShape="0"/>
                          </a:effectLst>
                          <a:latin typeface="Cambria Math"/>
                        </a:rPr>
                        <m:t>+</m:t>
                      </m:r>
                      <m:sSub>
                        <m:sSubPr>
                          <m:ctrlPr>
                            <a:rPr lang="en-US" altLang="ja-JP" sz="2400" b="0" i="1" smtClean="0">
                              <a:effectLst>
                                <a:reflection blurRad="6350" stA="24000" endPos="50000" dist="60007" dir="5400000" sy="-100000" algn="bl" rotWithShape="0"/>
                              </a:effectLst>
                              <a:latin typeface="Cambria Math"/>
                            </a:rPr>
                          </m:ctrlPr>
                        </m:sSubPr>
                        <m:e>
                          <m:r>
                            <a:rPr lang="en-US" altLang="ja-JP" sz="2400" b="0" i="1" smtClean="0">
                              <a:effectLst>
                                <a:reflection blurRad="6350" stA="24000" endPos="50000" dist="60007" dir="5400000" sy="-100000" algn="bl" rotWithShape="0"/>
                              </a:effectLst>
                              <a:latin typeface="Cambria Math"/>
                            </a:rPr>
                            <m:t>𝑢</m:t>
                          </m:r>
                        </m:e>
                        <m:sub>
                          <m:r>
                            <a:rPr lang="en-US" altLang="ja-JP" sz="2400" b="0" i="1" smtClean="0">
                              <a:effectLst>
                                <a:reflection blurRad="6350" stA="24000" endPos="50000" dist="60007" dir="5400000" sy="-100000" algn="bl" rotWithShape="0"/>
                              </a:effectLst>
                              <a:latin typeface="Cambria Math"/>
                            </a:rPr>
                            <m:t>𝑖</m:t>
                          </m:r>
                        </m:sub>
                      </m:sSub>
                    </m:oMath>
                  </m:oMathPara>
                </a14:m>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50825" y="1706563"/>
                <a:ext cx="5650245" cy="4962525"/>
              </a:xfrm>
              <a:blipFill rotWithShape="1">
                <a:blip r:embed="rId2"/>
                <a:stretch>
                  <a:fillRect t="-484"/>
                </a:stretch>
              </a:blipFill>
              <a:effectLst>
                <a:reflection blurRad="6350" stA="50000" endA="300" endPos="55500" dist="101600" dir="5400000" sy="-100000" algn="bl" rotWithShape="0"/>
              </a:effectLst>
            </p:spPr>
            <p:txBody>
              <a:bodyPr/>
              <a:lstStyle/>
              <a:p>
                <a:r>
                  <a:rPr lang="ja-JP" altLang="en-US">
                    <a:noFill/>
                  </a:rPr>
                  <a:t> </a:t>
                </a:r>
              </a:p>
            </p:txBody>
          </p:sp>
        </mc:Fallback>
      </mc:AlternateContent>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5627949" y="2907102"/>
            <a:ext cx="3093618" cy="34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154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計量経済学による経済理論の検証</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50825" y="1706563"/>
                <a:ext cx="5650245" cy="4962525"/>
              </a:xfrm>
              <a:effectLst>
                <a:reflection blurRad="6350" stA="50000" endA="300" endPos="55500" dist="101600" dir="5400000" sy="-100000" algn="bl" rotWithShape="0"/>
              </a:effectLst>
            </p:spPr>
            <p:txBody>
              <a:bodyPr/>
              <a:lstStyle/>
              <a:p>
                <a:r>
                  <a:rPr lang="ja-JP" altLang="en-US" sz="2400" dirty="0" smtClean="0"/>
                  <a:t>ケインズの消費関数の理論モデル：所得が</a:t>
                </a:r>
                <a:r>
                  <a:rPr lang="ja-JP" altLang="en-US" sz="2400" dirty="0"/>
                  <a:t>増えたらより多く買い物をする</a:t>
                </a:r>
                <a:r>
                  <a:rPr lang="ja-JP" altLang="en-US" sz="2400" dirty="0" smtClean="0"/>
                  <a:t>。</a:t>
                </a:r>
                <a:endParaRPr lang="en-US" altLang="ja-JP" sz="2400" dirty="0" smtClean="0"/>
              </a:p>
              <a:p>
                <a:endParaRPr lang="ja-JP" altLang="en-US" sz="1200" dirty="0"/>
              </a:p>
              <a:p>
                <a:pPr marL="0" indent="0">
                  <a:buNone/>
                </a:pPr>
                <a14:m>
                  <m:oMathPara xmlns:m="http://schemas.openxmlformats.org/officeDocument/2006/math">
                    <m:oMathParaPr>
                      <m:jc m:val="centerGroup"/>
                    </m:oMathParaPr>
                    <m:oMath xmlns:m="http://schemas.openxmlformats.org/officeDocument/2006/math">
                      <m:r>
                        <m:rPr>
                          <m:nor/>
                        </m:rPr>
                        <a:rPr lang="ja-JP" altLang="en-US" sz="2400" dirty="0"/>
                        <m:t>消費 </m:t>
                      </m:r>
                      <m:r>
                        <m:rPr>
                          <m:nor/>
                        </m:rPr>
                        <a:rPr lang="en-US" altLang="ja-JP" sz="2400" dirty="0"/>
                        <m:t>= </m:t>
                      </m:r>
                      <m:r>
                        <m:rPr>
                          <m:nor/>
                        </m:rPr>
                        <a:rPr lang="ja-JP" altLang="en-US" sz="2400" dirty="0"/>
                        <m:t>基礎消費 </m:t>
                      </m:r>
                      <m:r>
                        <m:rPr>
                          <m:nor/>
                        </m:rPr>
                        <a:rPr lang="en-US" altLang="ja-JP" sz="2400" dirty="0"/>
                        <m:t>+ </m:t>
                      </m:r>
                      <m:r>
                        <m:rPr>
                          <m:nor/>
                        </m:rPr>
                        <a:rPr lang="ja-JP" altLang="en-US" sz="2400" dirty="0"/>
                        <m:t>限界消費性向</m:t>
                      </m:r>
                      <m:r>
                        <m:rPr>
                          <m:nor/>
                        </m:rPr>
                        <a:rPr lang="en-US" altLang="ja-JP" sz="2400" dirty="0"/>
                        <m:t>× </m:t>
                      </m:r>
                      <m:r>
                        <m:rPr>
                          <m:nor/>
                        </m:rPr>
                        <a:rPr lang="ja-JP" altLang="en-US" sz="2400" dirty="0"/>
                        <m:t>可処分所得</m:t>
                      </m:r>
                    </m:oMath>
                  </m:oMathPara>
                </a14:m>
                <a:endParaRPr lang="en-US" altLang="ja-JP" sz="2400" b="0" i="1" dirty="0" smtClean="0">
                  <a:latin typeface="Cambria Math"/>
                </a:endParaRPr>
              </a:p>
              <a:p>
                <a:pPr marL="0" indent="0">
                  <a:buNone/>
                </a:pPr>
                <a:endParaRPr lang="en-US" altLang="ja-JP" sz="800"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altLang="ja-JP" sz="2400" b="0" i="1" smtClean="0">
                          <a:effectLst>
                            <a:reflection blurRad="6350" stA="50000" endA="300" endPos="50000" dist="60007" dir="5400000" sy="-100000" algn="bl" rotWithShape="0"/>
                          </a:effectLst>
                          <a:latin typeface="Cambria Math"/>
                        </a:rPr>
                        <m:t>𝐶</m:t>
                      </m:r>
                      <m:r>
                        <a:rPr lang="en-US" altLang="ja-JP" sz="2400" b="0" i="1" smtClean="0">
                          <a:effectLst>
                            <a:reflection blurRad="6350" stA="50000" endA="300" endPos="50000" dist="60007" dir="5400000" sy="-100000" algn="bl" rotWithShape="0"/>
                          </a:effectLst>
                          <a:latin typeface="Cambria Math"/>
                        </a:rPr>
                        <m:t>=</m:t>
                      </m:r>
                      <m:r>
                        <a:rPr lang="en-US" altLang="ja-JP" sz="2400" b="0" i="1" smtClean="0">
                          <a:effectLst>
                            <a:reflection blurRad="6350" stA="50000" endA="300" endPos="50000" dist="60007" dir="5400000" sy="-100000" algn="bl" rotWithShape="0"/>
                          </a:effectLst>
                          <a:latin typeface="Cambria Math"/>
                        </a:rPr>
                        <m:t>𝐴</m:t>
                      </m:r>
                      <m:r>
                        <a:rPr lang="en-US" altLang="ja-JP" sz="2400" b="0" i="1" smtClean="0">
                          <a:effectLst>
                            <a:reflection blurRad="6350" stA="50000" endA="300" endPos="50000" dist="60007" dir="5400000" sy="-100000" algn="bl" rotWithShape="0"/>
                          </a:effectLst>
                          <a:latin typeface="Cambria Math"/>
                        </a:rPr>
                        <m:t>+</m:t>
                      </m:r>
                      <m:r>
                        <a:rPr lang="en-US" altLang="ja-JP" sz="2400" b="0" i="1" smtClean="0">
                          <a:effectLst>
                            <a:reflection blurRad="6350" stA="50000" endA="300" endPos="50000" dist="60007" dir="5400000" sy="-100000" algn="bl" rotWithShape="0"/>
                          </a:effectLst>
                          <a:latin typeface="Cambria Math"/>
                        </a:rPr>
                        <m:t>𝑐𝑌</m:t>
                      </m:r>
                    </m:oMath>
                  </m:oMathPara>
                </a14:m>
                <a:endParaRPr lang="en-US" altLang="ja-JP" sz="2400" dirty="0" smtClean="0">
                  <a:effectLst>
                    <a:reflection blurRad="6350" stA="50000" endA="300" endPos="50000" dist="60007" dir="5400000" sy="-100000" algn="bl" rotWithShape="0"/>
                  </a:effectLst>
                </a:endParaRPr>
              </a:p>
              <a:p>
                <a:pPr marL="0" indent="0">
                  <a:buNone/>
                </a:pPr>
                <a:endParaRPr lang="en-US" altLang="ja-JP" sz="2000" dirty="0"/>
              </a:p>
              <a:p>
                <a:r>
                  <a:rPr lang="ja-JP" altLang="en-US" sz="2400" dirty="0" smtClean="0"/>
                  <a:t>計量経済学モデル：</a:t>
                </a:r>
                <a:endParaRPr lang="en-US" altLang="ja-JP" sz="2400" dirty="0"/>
              </a:p>
              <a:p>
                <a:endParaRPr lang="en-US" altLang="ja-JP" sz="1200" dirty="0" smtClean="0"/>
              </a:p>
              <a:p>
                <a:pPr marL="0" indent="0">
                  <a:buNone/>
                </a:pPr>
                <a14:m>
                  <m:oMathPara xmlns:m="http://schemas.openxmlformats.org/officeDocument/2006/math">
                    <m:oMathParaPr>
                      <m:jc m:val="centerGroup"/>
                    </m:oMathParaPr>
                    <m:oMath xmlns:m="http://schemas.openxmlformats.org/officeDocument/2006/math">
                      <m:r>
                        <m:rPr>
                          <m:nor/>
                        </m:rPr>
                        <a:rPr lang="ja-JP" altLang="en-US" sz="2400" dirty="0"/>
                        <m:t>消費 </m:t>
                      </m:r>
                      <m:r>
                        <m:rPr>
                          <m:nor/>
                        </m:rPr>
                        <a:rPr lang="en-US" altLang="ja-JP" sz="2400" dirty="0"/>
                        <m:t>= </m:t>
                      </m:r>
                      <m:r>
                        <m:rPr>
                          <m:nor/>
                        </m:rPr>
                        <a:rPr lang="ja-JP" altLang="en-US" sz="2400" dirty="0"/>
                        <m:t>基礎消費 </m:t>
                      </m:r>
                      <m:r>
                        <m:rPr>
                          <m:nor/>
                        </m:rPr>
                        <a:rPr lang="en-US" altLang="ja-JP" sz="2400" dirty="0"/>
                        <m:t>+ </m:t>
                      </m:r>
                      <m:r>
                        <m:rPr>
                          <m:nor/>
                        </m:rPr>
                        <a:rPr lang="ja-JP" altLang="en-US" sz="2400" dirty="0"/>
                        <m:t>限界消費性向 </m:t>
                      </m:r>
                      <m:r>
                        <m:rPr>
                          <m:nor/>
                        </m:rPr>
                        <a:rPr lang="en-US" altLang="ja-JP" sz="2400" dirty="0"/>
                        <m:t>× </m:t>
                      </m:r>
                      <m:r>
                        <m:rPr>
                          <m:nor/>
                        </m:rPr>
                        <a:rPr lang="ja-JP" altLang="en-US" sz="2400" dirty="0"/>
                        <m:t>可処分所得 </m:t>
                      </m:r>
                      <m:r>
                        <m:rPr>
                          <m:nor/>
                        </m:rPr>
                        <a:rPr lang="en-US" altLang="ja-JP" sz="2400" dirty="0"/>
                        <m:t>+ </m:t>
                      </m:r>
                      <m:r>
                        <m:rPr>
                          <m:nor/>
                        </m:rPr>
                        <a:rPr lang="ja-JP" altLang="en-US" sz="2400" dirty="0"/>
                        <m:t>未解明要因</m:t>
                      </m:r>
                    </m:oMath>
                  </m:oMathPara>
                </a14:m>
                <a:endParaRPr lang="en-US" altLang="ja-JP" sz="2400" dirty="0" smtClean="0"/>
              </a:p>
              <a:p>
                <a:pPr marL="0" indent="0">
                  <a:buNone/>
                </a:pPr>
                <a:endParaRPr lang="en-US" altLang="ja-JP" sz="800"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ja-JP" sz="2400" b="0" i="1" smtClean="0">
                              <a:effectLst>
                                <a:reflection blurRad="6350" stA="50000" endA="300" endPos="50000" dist="60007" dir="5400000" sy="-100000" algn="bl" rotWithShape="0"/>
                              </a:effectLst>
                              <a:latin typeface="Cambria Math"/>
                            </a:rPr>
                          </m:ctrlPr>
                        </m:sSubPr>
                        <m:e>
                          <m:r>
                            <a:rPr lang="en-US" altLang="ja-JP" sz="2400" b="0" i="1" smtClean="0">
                              <a:effectLst>
                                <a:reflection blurRad="6350" stA="50000" endA="300" endPos="50000" dist="60007" dir="5400000" sy="-100000" algn="bl" rotWithShape="0"/>
                              </a:effectLst>
                              <a:latin typeface="Cambria Math"/>
                            </a:rPr>
                            <m:t>𝐶</m:t>
                          </m:r>
                        </m:e>
                        <m:sub>
                          <m:r>
                            <a:rPr lang="en-US" altLang="ja-JP" sz="2400" b="0" i="1" smtClean="0">
                              <a:effectLst>
                                <a:reflection blurRad="6350" stA="50000" endA="300" endPos="50000" dist="60007" dir="5400000" sy="-100000" algn="bl" rotWithShape="0"/>
                              </a:effectLst>
                              <a:latin typeface="Cambria Math"/>
                            </a:rPr>
                            <m:t>𝑖</m:t>
                          </m:r>
                        </m:sub>
                      </m:sSub>
                      <m:r>
                        <a:rPr lang="en-US" altLang="ja-JP" sz="2400" b="0" i="1" smtClean="0">
                          <a:effectLst>
                            <a:reflection blurRad="6350" stA="50000" endA="300" endPos="50000" dist="60007" dir="5400000" sy="-100000" algn="bl" rotWithShape="0"/>
                          </a:effectLst>
                          <a:latin typeface="Cambria Math"/>
                        </a:rPr>
                        <m:t>=</m:t>
                      </m:r>
                      <m:r>
                        <a:rPr lang="en-US" altLang="ja-JP" sz="2400" b="0" i="1" smtClean="0">
                          <a:effectLst>
                            <a:reflection blurRad="6350" stA="50000" endA="300" endPos="50000" dist="60007" dir="5400000" sy="-100000" algn="bl" rotWithShape="0"/>
                          </a:effectLst>
                          <a:latin typeface="Cambria Math"/>
                        </a:rPr>
                        <m:t>𝐴</m:t>
                      </m:r>
                      <m:r>
                        <a:rPr lang="en-US" altLang="ja-JP" sz="2400" b="0" i="1" smtClean="0">
                          <a:effectLst>
                            <a:reflection blurRad="6350" stA="50000" endA="300" endPos="50000" dist="60007" dir="5400000" sy="-100000" algn="bl" rotWithShape="0"/>
                          </a:effectLst>
                          <a:latin typeface="Cambria Math"/>
                        </a:rPr>
                        <m:t>+</m:t>
                      </m:r>
                      <m:r>
                        <a:rPr lang="en-US" altLang="ja-JP" sz="2400" b="0" i="1" smtClean="0">
                          <a:effectLst>
                            <a:reflection blurRad="6350" stA="50000" endA="300" endPos="50000" dist="60007" dir="5400000" sy="-100000" algn="bl" rotWithShape="0"/>
                          </a:effectLst>
                          <a:latin typeface="Cambria Math"/>
                        </a:rPr>
                        <m:t>𝑐</m:t>
                      </m:r>
                      <m:sSub>
                        <m:sSubPr>
                          <m:ctrlPr>
                            <a:rPr lang="en-US" altLang="ja-JP" sz="2400" b="0" i="1" smtClean="0">
                              <a:effectLst>
                                <a:reflection blurRad="6350" stA="50000" endA="300" endPos="50000" dist="60007" dir="5400000" sy="-100000" algn="bl" rotWithShape="0"/>
                              </a:effectLst>
                              <a:latin typeface="Cambria Math"/>
                            </a:rPr>
                          </m:ctrlPr>
                        </m:sSubPr>
                        <m:e>
                          <m:r>
                            <a:rPr lang="en-US" altLang="ja-JP" sz="2400" b="0" i="1" smtClean="0">
                              <a:effectLst>
                                <a:reflection blurRad="6350" stA="50000" endA="300" endPos="50000" dist="60007" dir="5400000" sy="-100000" algn="bl" rotWithShape="0"/>
                              </a:effectLst>
                              <a:latin typeface="Cambria Math"/>
                            </a:rPr>
                            <m:t>𝑌</m:t>
                          </m:r>
                        </m:e>
                        <m:sub>
                          <m:r>
                            <a:rPr lang="en-US" altLang="ja-JP" sz="2400" b="0" i="1" smtClean="0">
                              <a:effectLst>
                                <a:reflection blurRad="6350" stA="50000" endA="300" endPos="50000" dist="60007" dir="5400000" sy="-100000" algn="bl" rotWithShape="0"/>
                              </a:effectLst>
                              <a:latin typeface="Cambria Math"/>
                            </a:rPr>
                            <m:t>𝑖</m:t>
                          </m:r>
                        </m:sub>
                      </m:sSub>
                      <m:r>
                        <a:rPr lang="en-US" altLang="ja-JP" sz="2400" b="0" i="1" smtClean="0">
                          <a:effectLst>
                            <a:reflection blurRad="6350" stA="50000" endA="300" endPos="50000" dist="60007" dir="5400000" sy="-100000" algn="bl" rotWithShape="0"/>
                          </a:effectLst>
                          <a:latin typeface="Cambria Math"/>
                        </a:rPr>
                        <m:t>+</m:t>
                      </m:r>
                      <m:sSub>
                        <m:sSubPr>
                          <m:ctrlPr>
                            <a:rPr lang="en-US" altLang="ja-JP" sz="2400" b="0" i="1" smtClean="0">
                              <a:effectLst>
                                <a:reflection blurRad="6350" stA="50000" endA="300" endPos="50000" dist="60007" dir="5400000" sy="-100000" algn="bl" rotWithShape="0"/>
                              </a:effectLst>
                              <a:latin typeface="Cambria Math"/>
                            </a:rPr>
                          </m:ctrlPr>
                        </m:sSubPr>
                        <m:e>
                          <m:r>
                            <a:rPr lang="en-US" altLang="ja-JP" sz="2400" b="0" i="1" smtClean="0">
                              <a:effectLst>
                                <a:reflection blurRad="6350" stA="50000" endA="300" endPos="50000" dist="60007" dir="5400000" sy="-100000" algn="bl" rotWithShape="0"/>
                              </a:effectLst>
                              <a:latin typeface="Cambria Math"/>
                            </a:rPr>
                            <m:t>𝑢</m:t>
                          </m:r>
                        </m:e>
                        <m:sub>
                          <m:r>
                            <a:rPr lang="en-US" altLang="ja-JP" sz="2400" b="0" i="1" smtClean="0">
                              <a:effectLst>
                                <a:reflection blurRad="6350" stA="50000" endA="300" endPos="50000" dist="60007" dir="5400000" sy="-100000" algn="bl" rotWithShape="0"/>
                              </a:effectLst>
                              <a:latin typeface="Cambria Math"/>
                            </a:rPr>
                            <m:t>𝑖</m:t>
                          </m:r>
                        </m:sub>
                      </m:sSub>
                    </m:oMath>
                  </m:oMathPara>
                </a14:m>
                <a:endParaRPr kumimoji="1" lang="ja-JP" altLang="en-US" sz="2400" dirty="0">
                  <a:effectLst>
                    <a:reflection blurRad="6350" stA="50000" endA="300" endPos="50000" dist="60007" dir="5400000" sy="-100000" algn="bl" rotWithShape="0"/>
                  </a:effectLst>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50825" y="1706563"/>
                <a:ext cx="5650245" cy="4962525"/>
              </a:xfrm>
              <a:blipFill rotWithShape="1">
                <a:blip r:embed="rId2"/>
                <a:stretch>
                  <a:fillRect t="-484"/>
                </a:stretch>
              </a:blipFill>
              <a:effectLst>
                <a:reflection blurRad="6350" stA="50000" endA="300" endPos="55500" dist="101600" dir="5400000" sy="-100000" algn="bl" rotWithShape="0"/>
              </a:effectLst>
            </p:spPr>
            <p:txBody>
              <a:bodyPr/>
              <a:lstStyle/>
              <a:p>
                <a:r>
                  <a:rPr lang="ja-JP" altLang="en-US">
                    <a:noFill/>
                  </a:rPr>
                  <a:t> </a:t>
                </a:r>
              </a:p>
            </p:txBody>
          </p:sp>
        </mc:Fallback>
      </mc:AlternateContent>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6060557" y="2560964"/>
            <a:ext cx="2500093" cy="3813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57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政府機関の場合</a:t>
            </a:r>
            <a:endParaRPr kumimoji="1" lang="ja-JP" altLang="en-US" dirty="0"/>
          </a:p>
        </p:txBody>
      </p:sp>
      <p:sp>
        <p:nvSpPr>
          <p:cNvPr id="3" name="コンテンツ プレースホルダー 2"/>
          <p:cNvSpPr>
            <a:spLocks noGrp="1"/>
          </p:cNvSpPr>
          <p:nvPr>
            <p:ph idx="1"/>
          </p:nvPr>
        </p:nvSpPr>
        <p:spPr>
          <a:xfrm>
            <a:off x="3510951" y="2234242"/>
            <a:ext cx="5505458" cy="4537257"/>
          </a:xfrm>
        </p:spPr>
        <p:txBody>
          <a:bodyPr/>
          <a:lstStyle/>
          <a:p>
            <a:r>
              <a:rPr lang="ja-JP" altLang="en-US" sz="2600" dirty="0"/>
              <a:t>再就職支援プログラムの</a:t>
            </a:r>
            <a:r>
              <a:rPr lang="ja-JP" altLang="en-US" sz="2600" dirty="0" smtClean="0"/>
              <a:t>評価</a:t>
            </a:r>
            <a:endParaRPr lang="en-US" altLang="ja-JP" sz="2600" dirty="0" smtClean="0"/>
          </a:p>
          <a:p>
            <a:endParaRPr lang="ja-JP" altLang="en-US" sz="2600" dirty="0" smtClean="0"/>
          </a:p>
          <a:p>
            <a:r>
              <a:rPr lang="ja-JP" altLang="en-US" sz="2600" dirty="0" smtClean="0"/>
              <a:t>就職支援を受けたことにより収入が増えたかどうかを計量経済学の手法で調べる</a:t>
            </a:r>
            <a:endParaRPr lang="en-US" altLang="ja-JP" sz="2600" dirty="0" smtClean="0"/>
          </a:p>
          <a:p>
            <a:endParaRPr lang="ja-JP" altLang="en-US" sz="2600" dirty="0" smtClean="0"/>
          </a:p>
          <a:p>
            <a:r>
              <a:rPr lang="ja-JP" altLang="en-US" sz="2600" dirty="0" smtClean="0"/>
              <a:t>データ：個人の属性に関する個票データ</a:t>
            </a:r>
            <a:endParaRPr kumimoji="1" lang="ja-JP" altLang="en-US" sz="26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91" y="2192150"/>
            <a:ext cx="2777708" cy="42086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359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民間企業の場合</a:t>
            </a:r>
            <a:endParaRPr kumimoji="1" lang="ja-JP" altLang="en-US" dirty="0"/>
          </a:p>
        </p:txBody>
      </p:sp>
      <p:sp>
        <p:nvSpPr>
          <p:cNvPr id="3" name="コンテンツ プレースホルダー 2"/>
          <p:cNvSpPr>
            <a:spLocks noGrp="1"/>
          </p:cNvSpPr>
          <p:nvPr>
            <p:ph idx="1"/>
          </p:nvPr>
        </p:nvSpPr>
        <p:spPr>
          <a:xfrm>
            <a:off x="250825" y="1733107"/>
            <a:ext cx="8642350" cy="4935981"/>
          </a:xfrm>
        </p:spPr>
        <p:txBody>
          <a:bodyPr/>
          <a:lstStyle/>
          <a:p>
            <a:r>
              <a:rPr kumimoji="1" lang="ja-JP" altLang="en-US" sz="2800" dirty="0" smtClean="0"/>
              <a:t>消費者行動調査</a:t>
            </a:r>
            <a:endParaRPr kumimoji="1" lang="en-US" altLang="ja-JP" sz="2800" dirty="0" smtClean="0"/>
          </a:p>
          <a:p>
            <a:r>
              <a:rPr lang="ja-JP" altLang="en-US" sz="2800" dirty="0" smtClean="0"/>
              <a:t>新店舗</a:t>
            </a:r>
            <a:r>
              <a:rPr lang="ja-JP" altLang="en-US" sz="2800" dirty="0"/>
              <a:t>立地</a:t>
            </a:r>
            <a:r>
              <a:rPr lang="ja-JP" altLang="en-US" sz="2800" dirty="0" smtClean="0"/>
              <a:t>分析</a:t>
            </a:r>
            <a:endParaRPr lang="en-US" altLang="ja-JP" sz="2800" dirty="0" smtClean="0"/>
          </a:p>
          <a:p>
            <a:r>
              <a:rPr kumimoji="1" lang="ja-JP" altLang="en-US" sz="2800" dirty="0" smtClean="0"/>
              <a:t>顧客満足度分析</a:t>
            </a:r>
            <a:endParaRPr kumimoji="1" lang="en-US" altLang="ja-JP" sz="2800" dirty="0" smtClean="0"/>
          </a:p>
          <a:p>
            <a:r>
              <a:rPr lang="ja-JP" altLang="en-US" sz="2800" dirty="0" smtClean="0"/>
              <a:t>新商品開発支援</a:t>
            </a:r>
            <a:endParaRPr lang="en-US" altLang="ja-JP" sz="2800" dirty="0" smtClean="0"/>
          </a:p>
          <a:p>
            <a:r>
              <a:rPr kumimoji="1" lang="ja-JP" altLang="en-US" sz="2800" dirty="0" smtClean="0"/>
              <a:t>顧客ニーズ分析</a:t>
            </a:r>
            <a:endParaRPr kumimoji="1" lang="ja-JP" altLang="en-US" sz="2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7209" y="3035595"/>
            <a:ext cx="4465231" cy="3348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376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計量経済学と金融リスク</a:t>
            </a:r>
            <a:endParaRPr kumimoji="1" lang="ja-JP" altLang="en-US" dirty="0"/>
          </a:p>
        </p:txBody>
      </p:sp>
      <p:sp>
        <p:nvSpPr>
          <p:cNvPr id="3" name="コンテンツ プレースホルダー 2"/>
          <p:cNvSpPr>
            <a:spLocks noGrp="1"/>
          </p:cNvSpPr>
          <p:nvPr>
            <p:ph idx="1"/>
          </p:nvPr>
        </p:nvSpPr>
        <p:spPr>
          <a:xfrm>
            <a:off x="250824" y="1956391"/>
            <a:ext cx="8513745" cy="4712697"/>
          </a:xfrm>
        </p:spPr>
        <p:txBody>
          <a:bodyPr/>
          <a:lstStyle/>
          <a:p>
            <a:r>
              <a:rPr lang="ja-JP" altLang="en-US" dirty="0"/>
              <a:t>金融</a:t>
            </a:r>
            <a:r>
              <a:rPr lang="ja-JP" altLang="en-US" dirty="0" smtClean="0"/>
              <a:t>危機は様々な金融リスクによって引き起こされ</a:t>
            </a:r>
            <a:r>
              <a:rPr lang="ja-JP" altLang="en-US" dirty="0"/>
              <a:t>てい</a:t>
            </a:r>
            <a:r>
              <a:rPr lang="ja-JP" altLang="en-US" dirty="0" smtClean="0"/>
              <a:t>る</a:t>
            </a:r>
            <a:endParaRPr lang="en-US" altLang="ja-JP" dirty="0"/>
          </a:p>
          <a:p>
            <a:endParaRPr lang="en-US" altLang="ja-JP" sz="2000" dirty="0" smtClean="0"/>
          </a:p>
          <a:p>
            <a:pPr marL="0" indent="0">
              <a:buNone/>
            </a:pPr>
            <a:endParaRPr lang="en-US" altLang="ja-JP" sz="2000" dirty="0" smtClean="0"/>
          </a:p>
          <a:p>
            <a:r>
              <a:rPr lang="ja-JP" altLang="en-US" dirty="0" smtClean="0"/>
              <a:t>金融リスクの分類</a:t>
            </a:r>
            <a:endParaRPr lang="en-US" altLang="ja-JP" dirty="0" smtClean="0"/>
          </a:p>
          <a:p>
            <a:pPr lvl="1"/>
            <a:r>
              <a:rPr lang="ja-JP" altLang="en-US" dirty="0" smtClean="0"/>
              <a:t>流動性リスク</a:t>
            </a:r>
            <a:endParaRPr lang="en-US" altLang="ja-JP" dirty="0" smtClean="0"/>
          </a:p>
          <a:p>
            <a:pPr lvl="1"/>
            <a:r>
              <a:rPr lang="ja-JP" altLang="en-US" dirty="0" smtClean="0"/>
              <a:t>信用リスク</a:t>
            </a:r>
            <a:endParaRPr lang="en-US" altLang="ja-JP" dirty="0" smtClean="0"/>
          </a:p>
          <a:p>
            <a:pPr lvl="1"/>
            <a:r>
              <a:rPr lang="ja-JP" altLang="en-US" dirty="0" smtClean="0"/>
              <a:t>市場リスク</a:t>
            </a:r>
            <a:endParaRPr kumimoji="1" lang="ja-JP" altLang="en-US" dirty="0"/>
          </a:p>
        </p:txBody>
      </p:sp>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 r="-49"/>
          <a:stretch/>
        </p:blipFill>
        <p:spPr bwMode="auto">
          <a:xfrm>
            <a:off x="4044187" y="3381153"/>
            <a:ext cx="4720382" cy="2892052"/>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650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金融危機による実体経済への悪影響</a:t>
            </a:r>
            <a:endParaRPr kumimoji="1" lang="ja-JP" altLang="en-US" dirty="0"/>
          </a:p>
        </p:txBody>
      </p:sp>
      <p:sp>
        <p:nvSpPr>
          <p:cNvPr id="3" name="コンテンツ プレースホルダー 2"/>
          <p:cNvSpPr>
            <a:spLocks noGrp="1"/>
          </p:cNvSpPr>
          <p:nvPr>
            <p:ph idx="1"/>
          </p:nvPr>
        </p:nvSpPr>
        <p:spPr>
          <a:xfrm>
            <a:off x="250825" y="1839434"/>
            <a:ext cx="8642350" cy="4699590"/>
          </a:xfrm>
        </p:spPr>
        <p:txBody>
          <a:bodyPr/>
          <a:lstStyle/>
          <a:p>
            <a:pPr marL="0" indent="0">
              <a:buNone/>
            </a:pPr>
            <a:r>
              <a:rPr lang="en-US" altLang="ja-JP" sz="2000" dirty="0" smtClean="0">
                <a:ea typeface="ＭＳ Ｐゴシック" charset="-128"/>
              </a:rPr>
              <a:t>    </a:t>
            </a:r>
          </a:p>
          <a:p>
            <a:pPr marL="0" indent="0">
              <a:buNone/>
            </a:pPr>
            <a:endParaRPr lang="en-US" altLang="ja-JP" sz="2000" dirty="0">
              <a:ea typeface="ＭＳ Ｐゴシック" charset="-128"/>
            </a:endParaRPr>
          </a:p>
          <a:p>
            <a:pPr marL="0" indent="0">
              <a:buNone/>
            </a:pPr>
            <a:endParaRPr lang="en-US" altLang="ja-JP" sz="2000" dirty="0" smtClean="0">
              <a:ea typeface="ＭＳ Ｐゴシック" charset="-128"/>
            </a:endParaRPr>
          </a:p>
          <a:p>
            <a:pPr marL="0" indent="0">
              <a:buNone/>
            </a:pPr>
            <a:endParaRPr lang="en-US" altLang="ja-JP" sz="2000" dirty="0">
              <a:ea typeface="ＭＳ Ｐゴシック" charset="-128"/>
            </a:endParaRPr>
          </a:p>
          <a:p>
            <a:pPr marL="0" indent="0">
              <a:buNone/>
            </a:pPr>
            <a:r>
              <a:rPr lang="en-US" altLang="ja-JP" sz="2000" dirty="0" smtClean="0">
                <a:latin typeface="Arial" charset="0"/>
                <a:ea typeface="ＭＳ Ｐゴシック" charset="-128"/>
              </a:rPr>
              <a:t>					      </a:t>
            </a:r>
            <a:r>
              <a:rPr lang="ja-JP" altLang="en-US" sz="2000" dirty="0" smtClean="0">
                <a:latin typeface="Arial" charset="0"/>
                <a:ea typeface="ＭＳ Ｐゴシック" charset="-128"/>
              </a:rPr>
              <a:t>失業率の上昇</a:t>
            </a:r>
            <a:r>
              <a:rPr lang="en-US" altLang="ja-JP" sz="2000" dirty="0" smtClean="0">
                <a:latin typeface="Arial" charset="0"/>
                <a:ea typeface="ＭＳ Ｐゴシック" charset="-128"/>
              </a:rPr>
              <a:t>2008</a:t>
            </a:r>
            <a:r>
              <a:rPr lang="ja-JP" altLang="en-US" sz="2000" dirty="0">
                <a:latin typeface="Arial" charset="0"/>
                <a:ea typeface="ＭＳ Ｐゴシック" charset="-128"/>
              </a:rPr>
              <a:t>年</a:t>
            </a:r>
            <a:r>
              <a:rPr lang="en-US" altLang="ja-JP" sz="2000" dirty="0">
                <a:latin typeface="Arial" charset="0"/>
                <a:ea typeface="ＭＳ Ｐゴシック" charset="-128"/>
              </a:rPr>
              <a:t>-2009</a:t>
            </a:r>
            <a:r>
              <a:rPr lang="ja-JP" altLang="en-US" sz="2000" dirty="0">
                <a:latin typeface="Arial" charset="0"/>
                <a:ea typeface="ＭＳ Ｐゴシック" charset="-128"/>
              </a:rPr>
              <a:t>年</a:t>
            </a:r>
          </a:p>
          <a:p>
            <a:pPr marL="0" indent="0">
              <a:buNone/>
            </a:pPr>
            <a:endParaRPr lang="en-US" altLang="ja-JP" sz="2000" dirty="0">
              <a:ea typeface="ＭＳ Ｐゴシック" charset="-128"/>
            </a:endParaRPr>
          </a:p>
          <a:p>
            <a:pPr marL="0" indent="0">
              <a:buNone/>
            </a:pPr>
            <a:endParaRPr lang="en-US" altLang="ja-JP" sz="2000" dirty="0" smtClean="0">
              <a:ea typeface="ＭＳ Ｐゴシック" charset="-128"/>
            </a:endParaRPr>
          </a:p>
          <a:p>
            <a:pPr marL="0" indent="0">
              <a:buNone/>
            </a:pPr>
            <a:endParaRPr lang="en-US" altLang="ja-JP" sz="2000" dirty="0">
              <a:ea typeface="ＭＳ Ｐゴシック" charset="-128"/>
            </a:endParaRPr>
          </a:p>
          <a:p>
            <a:pPr marL="0" indent="0">
              <a:buNone/>
            </a:pPr>
            <a:r>
              <a:rPr lang="ja-JP" altLang="en-US" sz="1800" dirty="0">
                <a:latin typeface="Franklin Gothic Book" pitchFamily="34" charset="0"/>
                <a:ea typeface="ＭＳ Ｐゴシック" charset="-128"/>
              </a:rPr>
              <a:t>　</a:t>
            </a:r>
            <a:r>
              <a:rPr lang="ja-JP" altLang="en-US" sz="1800" dirty="0" smtClean="0">
                <a:latin typeface="Franklin Gothic Book" pitchFamily="34" charset="0"/>
                <a:ea typeface="ＭＳ Ｐゴシック" charset="-128"/>
              </a:rPr>
              <a:t>　</a:t>
            </a:r>
            <a:endParaRPr lang="en-US" altLang="ja-JP" sz="1800" dirty="0" smtClean="0">
              <a:latin typeface="Franklin Gothic Book" pitchFamily="34" charset="0"/>
              <a:ea typeface="ＭＳ Ｐゴシック" charset="-128"/>
            </a:endParaRPr>
          </a:p>
          <a:p>
            <a:pPr marL="0" indent="0">
              <a:buNone/>
            </a:pPr>
            <a:r>
              <a:rPr lang="ja-JP" altLang="en-US" sz="1800" dirty="0">
                <a:latin typeface="Franklin Gothic Book" pitchFamily="34" charset="0"/>
                <a:ea typeface="ＭＳ Ｐゴシック" charset="-128"/>
              </a:rPr>
              <a:t>　</a:t>
            </a:r>
            <a:r>
              <a:rPr lang="en-US" altLang="ja-JP" sz="1800" dirty="0" smtClean="0">
                <a:latin typeface="Franklin Gothic Book" pitchFamily="34" charset="0"/>
                <a:ea typeface="ＭＳ Ｐゴシック" charset="-128"/>
              </a:rPr>
              <a:t>Lining </a:t>
            </a:r>
            <a:r>
              <a:rPr lang="en-US" altLang="ja-JP" sz="1800" dirty="0">
                <a:latin typeface="Franklin Gothic Book" pitchFamily="34" charset="0"/>
                <a:ea typeface="ＭＳ Ｐゴシック" charset="-128"/>
              </a:rPr>
              <a:t>up for Free </a:t>
            </a:r>
            <a:r>
              <a:rPr lang="en-US" altLang="ja-JP" sz="1800" dirty="0" smtClean="0">
                <a:latin typeface="Franklin Gothic Book" pitchFamily="34" charset="0"/>
                <a:ea typeface="ＭＳ Ｐゴシック" charset="-128"/>
              </a:rPr>
              <a:t>Soup</a:t>
            </a:r>
            <a:r>
              <a:rPr lang="ja-JP" altLang="en-US" sz="1800" dirty="0">
                <a:latin typeface="Franklin Gothic Book" pitchFamily="34" charset="0"/>
                <a:ea typeface="ＭＳ Ｐゴシック" charset="-128"/>
              </a:rPr>
              <a:t> </a:t>
            </a:r>
            <a:r>
              <a:rPr lang="en-US" altLang="ja-JP" sz="1800" dirty="0" smtClean="0">
                <a:latin typeface="Franklin Gothic Book" pitchFamily="34" charset="0"/>
                <a:ea typeface="ＭＳ Ｐゴシック" charset="-128"/>
              </a:rPr>
              <a:t>Chicago </a:t>
            </a:r>
            <a:r>
              <a:rPr lang="en-US" altLang="ja-JP" sz="1800" dirty="0">
                <a:latin typeface="Franklin Gothic Book" pitchFamily="34" charset="0"/>
                <a:ea typeface="ＭＳ Ｐゴシック" charset="-128"/>
              </a:rPr>
              <a:t>1931</a:t>
            </a:r>
          </a:p>
          <a:p>
            <a:endParaRPr kumimoji="1" lang="ja-JP"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45" y="2421063"/>
            <a:ext cx="3966545" cy="2721122"/>
          </a:xfrm>
          <a:prstGeom prst="rect">
            <a:avLst/>
          </a:prstGeom>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5171668" y="3792465"/>
            <a:ext cx="3603745" cy="2578566"/>
          </a:xfrm>
          <a:prstGeom prst="rect">
            <a:avLst/>
          </a:prstGeom>
          <a:ln>
            <a:noFill/>
          </a:ln>
          <a:effectLst>
            <a:glow rad="228600">
              <a:schemeClr val="accent3">
                <a:satMod val="175000"/>
                <a:alpha val="40000"/>
              </a:schemeClr>
            </a:glow>
            <a:outerShdw blurRad="50800" dist="38100" dir="8100000" algn="tr" rotWithShape="0">
              <a:prstClr val="black">
                <a:alpha val="40000"/>
              </a:prstClr>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699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C_WallStreet_ShadesOfGray_TP01140843">
  <a:themeElements>
    <a:clrScheme name="TC_WallStreet_ShadesOfGray_TP01140843 1">
      <a:dk1>
        <a:srgbClr val="5C1F00"/>
      </a:dk1>
      <a:lt1>
        <a:srgbClr val="FFFFFF"/>
      </a:lt1>
      <a:dk2>
        <a:srgbClr val="777777"/>
      </a:dk2>
      <a:lt2>
        <a:srgbClr val="FFFFFF"/>
      </a:lt2>
      <a:accent1>
        <a:srgbClr val="EAEAEA"/>
      </a:accent1>
      <a:accent2>
        <a:srgbClr val="777777"/>
      </a:accent2>
      <a:accent3>
        <a:srgbClr val="BDBDBD"/>
      </a:accent3>
      <a:accent4>
        <a:srgbClr val="DADADA"/>
      </a:accent4>
      <a:accent5>
        <a:srgbClr val="F3F3F3"/>
      </a:accent5>
      <a:accent6>
        <a:srgbClr val="6B6B6B"/>
      </a:accent6>
      <a:hlink>
        <a:srgbClr val="B2B2B2"/>
      </a:hlink>
      <a:folHlink>
        <a:srgbClr val="000000"/>
      </a:folHlink>
    </a:clrScheme>
    <a:fontScheme name="TC_WallStreet_ShadesOfGray_TP01140843">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C_WallStreet_ShadesOfGray_TP01140843 1">
        <a:dk1>
          <a:srgbClr val="5C1F00"/>
        </a:dk1>
        <a:lt1>
          <a:srgbClr val="FFFFFF"/>
        </a:lt1>
        <a:dk2>
          <a:srgbClr val="777777"/>
        </a:dk2>
        <a:lt2>
          <a:srgbClr val="FFFFFF"/>
        </a:lt2>
        <a:accent1>
          <a:srgbClr val="EAEAEA"/>
        </a:accent1>
        <a:accent2>
          <a:srgbClr val="777777"/>
        </a:accent2>
        <a:accent3>
          <a:srgbClr val="BDBDBD"/>
        </a:accent3>
        <a:accent4>
          <a:srgbClr val="DADADA"/>
        </a:accent4>
        <a:accent5>
          <a:srgbClr val="F3F3F3"/>
        </a:accent5>
        <a:accent6>
          <a:srgbClr val="6B6B6B"/>
        </a:accent6>
        <a:hlink>
          <a:srgbClr val="B2B2B2"/>
        </a:hlink>
        <a:folHlink>
          <a:srgbClr val="000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Finance design template</Template>
  <TotalTime>2135</TotalTime>
  <Words>738</Words>
  <Application>Microsoft Office PowerPoint</Application>
  <PresentationFormat>画面に合わせる (4:3)</PresentationFormat>
  <Paragraphs>121</Paragraphs>
  <Slides>20</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20</vt:i4>
      </vt:variant>
    </vt:vector>
  </HeadingPairs>
  <TitlesOfParts>
    <vt:vector size="22" baseType="lpstr">
      <vt:lpstr>TC_WallStreet_ShadesOfGray_TP01140843</vt:lpstr>
      <vt:lpstr>Equation</vt:lpstr>
      <vt:lpstr>経済を計測せよ 小樽商科大学　劉慶豊</vt:lpstr>
      <vt:lpstr>経済を計測するとは</vt:lpstr>
      <vt:lpstr>計量経済学で何ができるか</vt:lpstr>
      <vt:lpstr>計量経済学による経済理論の検証</vt:lpstr>
      <vt:lpstr>計量経済学による経済理論の検証</vt:lpstr>
      <vt:lpstr>政府機関の場合</vt:lpstr>
      <vt:lpstr>民間企業の場合</vt:lpstr>
      <vt:lpstr>計量経済学と金融リスク</vt:lpstr>
      <vt:lpstr>金融危機による実体経済への悪影響</vt:lpstr>
      <vt:lpstr>金融危機が実体経済への悪影響</vt:lpstr>
      <vt:lpstr>金融危機の原因</vt:lpstr>
      <vt:lpstr>市場リスクとは何か</vt:lpstr>
      <vt:lpstr>分散の意味合い</vt:lpstr>
      <vt:lpstr>分散とリスク</vt:lpstr>
      <vt:lpstr>Value-at-Riskとリスク管理</vt:lpstr>
      <vt:lpstr>Value-at-Riskモデル</vt:lpstr>
      <vt:lpstr>Value-at-Riskによるリスク予測の結果</vt:lpstr>
      <vt:lpstr>Value-at-Riskの成敗</vt:lpstr>
      <vt:lpstr>講義概要</vt:lpstr>
      <vt:lpstr>The End</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1 Template</dc:title>
  <dc:creator>Presentation Magazine</dc:creator>
  <cp:lastModifiedBy>BreeZe</cp:lastModifiedBy>
  <cp:revision>105</cp:revision>
  <dcterms:created xsi:type="dcterms:W3CDTF">2005-01-17T10:29:38Z</dcterms:created>
  <dcterms:modified xsi:type="dcterms:W3CDTF">2013-04-09T02:52:08Z</dcterms:modified>
</cp:coreProperties>
</file>